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708" r:id="rId1"/>
  </p:sldMasterIdLst>
  <p:notesMasterIdLst>
    <p:notesMasterId r:id="rId19"/>
  </p:notesMasterIdLst>
  <p:sldIdLst>
    <p:sldId id="287" r:id="rId2"/>
    <p:sldId id="393" r:id="rId3"/>
    <p:sldId id="400" r:id="rId4"/>
    <p:sldId id="401" r:id="rId5"/>
    <p:sldId id="402" r:id="rId6"/>
    <p:sldId id="413" r:id="rId7"/>
    <p:sldId id="399" r:id="rId8"/>
    <p:sldId id="408" r:id="rId9"/>
    <p:sldId id="404" r:id="rId10"/>
    <p:sldId id="405" r:id="rId11"/>
    <p:sldId id="406" r:id="rId12"/>
    <p:sldId id="407" r:id="rId13"/>
    <p:sldId id="403" r:id="rId14"/>
    <p:sldId id="409" r:id="rId15"/>
    <p:sldId id="410" r:id="rId16"/>
    <p:sldId id="411" r:id="rId17"/>
    <p:sldId id="412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age Italic" panose="03070502040507070304" pitchFamily="66" charset="0"/>
      <p:regular r:id="rId24"/>
    </p:embeddedFont>
    <p:embeddedFont>
      <p:font typeface="Franklin Gothic Book" panose="020B0503020102020204" pitchFamily="34" charset="0"/>
      <p:regular r:id="rId25"/>
      <p:italic r:id="rId26"/>
    </p:embeddedFont>
    <p:embeddedFont>
      <p:font typeface="Brush Script MT" panose="03060802040406070304" pitchFamily="66" charset="0"/>
      <p:italic r:id="rId27"/>
    </p:embeddedFont>
    <p:embeddedFont>
      <p:font typeface="Constantia" panose="02030602050306030303" pitchFamily="18" charset="0"/>
      <p:regular r:id="rId28"/>
      <p:bold r:id="rId29"/>
      <p:italic r:id="rId30"/>
      <p:boldItalic r:id="rId31"/>
    </p:embeddedFont>
    <p:embeddedFont>
      <p:font typeface="Adobe Hebrew" panose="02040503050201020203" pitchFamily="18" charset="-79"/>
      <p:regular r:id="rId32"/>
      <p:bold r:id="rId33"/>
      <p:italic r:id="rId34"/>
      <p:boldItalic r:id="rId35"/>
    </p:embeddedFont>
    <p:embeddedFont>
      <p:font typeface="Aharoni" panose="02010803020104030203" pitchFamily="2" charset="-79"/>
      <p:bold r:id="rId36"/>
    </p:embeddedFont>
    <p:embeddedFont>
      <p:font typeface="Fb Trampolina" panose="02020503050405020304" pitchFamily="18" charset="-79"/>
      <p:regular r:id="rId37"/>
    </p:embeddedFont>
    <p:embeddedFont>
      <p:font typeface="David" panose="020E0502060401010101" pitchFamily="34" charset="-79"/>
      <p:regular r:id="rId38"/>
      <p:bold r:id="rId39"/>
    </p:embeddedFont>
    <p:embeddedFont>
      <p:font typeface="Guttman Yad" panose="020B0604020202020204" charset="-79"/>
      <p:regular r:id="rId40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68175B77-C18D-4150-9E4A-7968B0FBD84D}">
          <p14:sldIdLst>
            <p14:sldId id="287"/>
            <p14:sldId id="393"/>
            <p14:sldId id="400"/>
            <p14:sldId id="401"/>
            <p14:sldId id="402"/>
            <p14:sldId id="413"/>
            <p14:sldId id="399"/>
            <p14:sldId id="408"/>
            <p14:sldId id="404"/>
            <p14:sldId id="405"/>
            <p14:sldId id="406"/>
            <p14:sldId id="407"/>
            <p14:sldId id="403"/>
            <p14:sldId id="409"/>
            <p14:sldId id="410"/>
            <p14:sldId id="411"/>
            <p14:sldId id="412"/>
          </p14:sldIdLst>
        </p14:section>
        <p14:section name="מקטע ללא כותרת" id="{E06F0387-6CA7-46A6-A0F4-E19DBD9C0DA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D0F5"/>
    <a:srgbClr val="00B4F1"/>
    <a:srgbClr val="865CA6"/>
    <a:srgbClr val="00B0F0"/>
    <a:srgbClr val="73D0F5"/>
    <a:srgbClr val="1E83C9"/>
    <a:srgbClr val="3717F7"/>
    <a:srgbClr val="FF00FF"/>
    <a:srgbClr val="FF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456" autoAdjust="0"/>
    <p:restoredTop sz="94660"/>
  </p:normalViewPr>
  <p:slideViewPr>
    <p:cSldViewPr>
      <p:cViewPr varScale="1">
        <p:scale>
          <a:sx n="105" d="100"/>
          <a:sy n="105" d="100"/>
        </p:scale>
        <p:origin x="69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14EF55-DF7C-4402-A3CC-040F1999AF3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002746-0ED0-455D-99A4-613059A9E7D2}">
      <dgm:prSet phldrT="[Text]"/>
      <dgm:spPr>
        <a:solidFill>
          <a:srgbClr val="865CA7"/>
        </a:solidFill>
      </dgm:spPr>
      <dgm:t>
        <a:bodyPr/>
        <a:lstStyle/>
        <a:p>
          <a:r>
            <a:rPr lang="he-IL" dirty="0">
              <a:latin typeface="Fb Trampolina" panose="02020503050405020304" pitchFamily="18" charset="-79"/>
              <a:cs typeface="Fb Trampolina" panose="02020503050405020304" pitchFamily="18" charset="-79"/>
            </a:rPr>
            <a:t>איתי</a:t>
          </a:r>
          <a:endParaRPr lang="en-US" dirty="0">
            <a:latin typeface="Fb Trampolina" panose="02020503050405020304" pitchFamily="18" charset="-79"/>
            <a:cs typeface="Fb Trampolina" panose="02020503050405020304" pitchFamily="18" charset="-79"/>
          </a:endParaRPr>
        </a:p>
      </dgm:t>
    </dgm:pt>
    <dgm:pt modelId="{0C9F8AE3-AEA4-48EA-8B42-36A7FC6283B5}" type="parTrans" cxnId="{FFFA1736-682D-4875-B4A4-BAE4DCA39911}">
      <dgm:prSet/>
      <dgm:spPr/>
      <dgm:t>
        <a:bodyPr/>
        <a:lstStyle/>
        <a:p>
          <a:endParaRPr lang="en-US"/>
        </a:p>
      </dgm:t>
    </dgm:pt>
    <dgm:pt modelId="{2C435A96-4FAC-4B77-9DD2-2E3B40606B7E}" type="sibTrans" cxnId="{FFFA1736-682D-4875-B4A4-BAE4DCA39911}">
      <dgm:prSet/>
      <dgm:spPr/>
      <dgm:t>
        <a:bodyPr/>
        <a:lstStyle/>
        <a:p>
          <a:endParaRPr lang="en-US"/>
        </a:p>
      </dgm:t>
    </dgm:pt>
    <dgm:pt modelId="{E90A9D7E-090E-41FC-9179-2F2AA2E09E9A}">
      <dgm:prSet phldrT="[Text]"/>
      <dgm:spPr>
        <a:solidFill>
          <a:srgbClr val="0070C0"/>
        </a:solidFill>
      </dgm:spPr>
      <dgm:t>
        <a:bodyPr/>
        <a:lstStyle/>
        <a:p>
          <a:r>
            <a:rPr lang="he-IL" dirty="0">
              <a:latin typeface="Fb Trampolina" panose="02020503050405020304" pitchFamily="18" charset="-79"/>
              <a:cs typeface="Fb Trampolina" panose="02020503050405020304" pitchFamily="18" charset="-79"/>
            </a:rPr>
            <a:t>לידי	</a:t>
          </a:r>
          <a:endParaRPr lang="en-US" dirty="0">
            <a:latin typeface="Fb Trampolina" panose="02020503050405020304" pitchFamily="18" charset="-79"/>
            <a:cs typeface="Fb Trampolina" panose="02020503050405020304" pitchFamily="18" charset="-79"/>
          </a:endParaRPr>
        </a:p>
      </dgm:t>
    </dgm:pt>
    <dgm:pt modelId="{E8EE1141-B84B-4037-81C3-255B58395E32}" type="parTrans" cxnId="{0ECB3BB3-533C-4791-98D7-5A152C00EEAD}">
      <dgm:prSet/>
      <dgm:spPr/>
      <dgm:t>
        <a:bodyPr/>
        <a:lstStyle/>
        <a:p>
          <a:endParaRPr lang="en-US"/>
        </a:p>
      </dgm:t>
    </dgm:pt>
    <dgm:pt modelId="{E31659DB-3F37-4D9D-8A63-69499A95B4DD}" type="sibTrans" cxnId="{0ECB3BB3-533C-4791-98D7-5A152C00EEAD}">
      <dgm:prSet/>
      <dgm:spPr/>
      <dgm:t>
        <a:bodyPr/>
        <a:lstStyle/>
        <a:p>
          <a:endParaRPr lang="en-US"/>
        </a:p>
      </dgm:t>
    </dgm:pt>
    <dgm:pt modelId="{1BDFE561-EB7D-4683-9CD1-9A643147943D}">
      <dgm:prSet phldrT="[Text]"/>
      <dgm:spPr>
        <a:solidFill>
          <a:srgbClr val="00B0F0"/>
        </a:solidFill>
      </dgm:spPr>
      <dgm:t>
        <a:bodyPr/>
        <a:lstStyle/>
        <a:p>
          <a:r>
            <a:rPr lang="he-IL" dirty="0">
              <a:latin typeface="Fb Trampolina" panose="02020503050405020304" pitchFamily="18" charset="-79"/>
              <a:cs typeface="Fb Trampolina" panose="02020503050405020304" pitchFamily="18" charset="-79"/>
            </a:rPr>
            <a:t>במרחב</a:t>
          </a:r>
          <a:endParaRPr lang="en-US" dirty="0">
            <a:latin typeface="Fb Trampolina" panose="02020503050405020304" pitchFamily="18" charset="-79"/>
            <a:cs typeface="Fb Trampolina" panose="02020503050405020304" pitchFamily="18" charset="-79"/>
          </a:endParaRPr>
        </a:p>
      </dgm:t>
    </dgm:pt>
    <dgm:pt modelId="{FC78B489-0D50-45AA-A66B-C9B802515596}" type="parTrans" cxnId="{982DCE99-2BC5-4873-9356-BDE5D5A98908}">
      <dgm:prSet/>
      <dgm:spPr/>
      <dgm:t>
        <a:bodyPr/>
        <a:lstStyle/>
        <a:p>
          <a:endParaRPr lang="en-US"/>
        </a:p>
      </dgm:t>
    </dgm:pt>
    <dgm:pt modelId="{188C08C1-EF7A-4BF6-B4A0-C67F14CF8815}" type="sibTrans" cxnId="{982DCE99-2BC5-4873-9356-BDE5D5A98908}">
      <dgm:prSet/>
      <dgm:spPr/>
      <dgm:t>
        <a:bodyPr/>
        <a:lstStyle/>
        <a:p>
          <a:endParaRPr lang="en-US"/>
        </a:p>
      </dgm:t>
    </dgm:pt>
    <dgm:pt modelId="{7EB67274-05A3-4040-B59C-424FC10F645D}" type="pres">
      <dgm:prSet presAssocID="{5114EF55-DF7C-4402-A3CC-040F1999AF3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5E371B-83BA-4026-A5A4-0589249EE4B4}" type="pres">
      <dgm:prSet presAssocID="{5114EF55-DF7C-4402-A3CC-040F1999AF37}" presName="wedge1" presStyleLbl="node1" presStyleIdx="0" presStyleCnt="3"/>
      <dgm:spPr/>
      <dgm:t>
        <a:bodyPr/>
        <a:lstStyle/>
        <a:p>
          <a:endParaRPr lang="en-US"/>
        </a:p>
      </dgm:t>
    </dgm:pt>
    <dgm:pt modelId="{25FFC2C8-F56E-480C-A3C7-E091C7908111}" type="pres">
      <dgm:prSet presAssocID="{5114EF55-DF7C-4402-A3CC-040F1999AF37}" presName="dummy1a" presStyleCnt="0"/>
      <dgm:spPr/>
    </dgm:pt>
    <dgm:pt modelId="{151E07E7-262F-4B34-9157-14F95FBAAF4B}" type="pres">
      <dgm:prSet presAssocID="{5114EF55-DF7C-4402-A3CC-040F1999AF37}" presName="dummy1b" presStyleCnt="0"/>
      <dgm:spPr/>
    </dgm:pt>
    <dgm:pt modelId="{00650E45-61EB-4048-9D40-26572424863A}" type="pres">
      <dgm:prSet presAssocID="{5114EF55-DF7C-4402-A3CC-040F1999AF3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B664AE-C141-45E9-B443-86E6A9092E02}" type="pres">
      <dgm:prSet presAssocID="{5114EF55-DF7C-4402-A3CC-040F1999AF37}" presName="wedge2" presStyleLbl="node1" presStyleIdx="1" presStyleCnt="3"/>
      <dgm:spPr/>
      <dgm:t>
        <a:bodyPr/>
        <a:lstStyle/>
        <a:p>
          <a:endParaRPr lang="en-US"/>
        </a:p>
      </dgm:t>
    </dgm:pt>
    <dgm:pt modelId="{93BF451C-CCEA-4617-8FDE-B77C7E0ED847}" type="pres">
      <dgm:prSet presAssocID="{5114EF55-DF7C-4402-A3CC-040F1999AF37}" presName="dummy2a" presStyleCnt="0"/>
      <dgm:spPr/>
    </dgm:pt>
    <dgm:pt modelId="{EB3269E2-AD52-4BE4-8090-48A45585B3D6}" type="pres">
      <dgm:prSet presAssocID="{5114EF55-DF7C-4402-A3CC-040F1999AF37}" presName="dummy2b" presStyleCnt="0"/>
      <dgm:spPr/>
    </dgm:pt>
    <dgm:pt modelId="{729A52D6-B641-47A2-90C2-0C35C52DE84C}" type="pres">
      <dgm:prSet presAssocID="{5114EF55-DF7C-4402-A3CC-040F1999AF3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46B76-3C1E-4DA2-8592-EB9017337772}" type="pres">
      <dgm:prSet presAssocID="{5114EF55-DF7C-4402-A3CC-040F1999AF37}" presName="wedge3" presStyleLbl="node1" presStyleIdx="2" presStyleCnt="3"/>
      <dgm:spPr/>
      <dgm:t>
        <a:bodyPr/>
        <a:lstStyle/>
        <a:p>
          <a:endParaRPr lang="en-US"/>
        </a:p>
      </dgm:t>
    </dgm:pt>
    <dgm:pt modelId="{DD3AAF57-F94E-454C-8F63-7EE049120CA2}" type="pres">
      <dgm:prSet presAssocID="{5114EF55-DF7C-4402-A3CC-040F1999AF37}" presName="dummy3a" presStyleCnt="0"/>
      <dgm:spPr/>
    </dgm:pt>
    <dgm:pt modelId="{5010DE4C-24F2-47F4-B79B-3A4AAC4E4F7C}" type="pres">
      <dgm:prSet presAssocID="{5114EF55-DF7C-4402-A3CC-040F1999AF37}" presName="dummy3b" presStyleCnt="0"/>
      <dgm:spPr/>
    </dgm:pt>
    <dgm:pt modelId="{9CA7CD10-5F2D-41EF-B67E-74A9F732DC21}" type="pres">
      <dgm:prSet presAssocID="{5114EF55-DF7C-4402-A3CC-040F1999AF3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3FC3E-70FB-4640-A9FA-90CF36E1368B}" type="pres">
      <dgm:prSet presAssocID="{2C435A96-4FAC-4B77-9DD2-2E3B40606B7E}" presName="arrowWedge1" presStyleLbl="fgSibTrans2D1" presStyleIdx="0" presStyleCnt="3" custFlipVert="1" custScaleX="894" custScaleY="8970" custLinFactNeighborX="-1022" custLinFactNeighborY="-12869"/>
      <dgm:spPr/>
    </dgm:pt>
    <dgm:pt modelId="{0AF19ED5-15FB-43DD-A3A7-0D2753F0BA06}" type="pres">
      <dgm:prSet presAssocID="{E31659DB-3F37-4D9D-8A63-69499A95B4DD}" presName="arrowWedge2" presStyleLbl="fgSibTrans2D1" presStyleIdx="1" presStyleCnt="3" custFlipVert="1" custFlipHor="1" custScaleX="2671" custScaleY="3446"/>
      <dgm:spPr>
        <a:noFill/>
      </dgm:spPr>
    </dgm:pt>
    <dgm:pt modelId="{6DE9CB37-DE41-4E7D-AF4D-B2CE8EF194CC}" type="pres">
      <dgm:prSet presAssocID="{188C08C1-EF7A-4BF6-B4A0-C67F14CF8815}" presName="arrowWedge3" presStyleLbl="fgSibTrans2D1" presStyleIdx="2" presStyleCnt="3" custFlipVert="1" custScaleX="894" custScaleY="5194" custLinFactNeighborX="3065" custLinFactNeighborY="-1008"/>
      <dgm:spPr/>
    </dgm:pt>
  </dgm:ptLst>
  <dgm:cxnLst>
    <dgm:cxn modelId="{0ECB3BB3-533C-4791-98D7-5A152C00EEAD}" srcId="{5114EF55-DF7C-4402-A3CC-040F1999AF37}" destId="{E90A9D7E-090E-41FC-9179-2F2AA2E09E9A}" srcOrd="1" destOrd="0" parTransId="{E8EE1141-B84B-4037-81C3-255B58395E32}" sibTransId="{E31659DB-3F37-4D9D-8A63-69499A95B4DD}"/>
    <dgm:cxn modelId="{BD07FC06-394D-4DC9-A4A8-76F1EA010156}" type="presOf" srcId="{23002746-0ED0-455D-99A4-613059A9E7D2}" destId="{E95E371B-83BA-4026-A5A4-0589249EE4B4}" srcOrd="0" destOrd="0" presId="urn:microsoft.com/office/officeart/2005/8/layout/cycle8"/>
    <dgm:cxn modelId="{7443B8FD-42FD-444B-966B-17A2F47BE075}" type="presOf" srcId="{23002746-0ED0-455D-99A4-613059A9E7D2}" destId="{00650E45-61EB-4048-9D40-26572424863A}" srcOrd="1" destOrd="0" presId="urn:microsoft.com/office/officeart/2005/8/layout/cycle8"/>
    <dgm:cxn modelId="{FA8B8018-7AED-42B2-BB95-80C75E336DE9}" type="presOf" srcId="{E90A9D7E-090E-41FC-9179-2F2AA2E09E9A}" destId="{729A52D6-B641-47A2-90C2-0C35C52DE84C}" srcOrd="1" destOrd="0" presId="urn:microsoft.com/office/officeart/2005/8/layout/cycle8"/>
    <dgm:cxn modelId="{5495DD2C-415D-402C-AD7A-877E107FB1B3}" type="presOf" srcId="{1BDFE561-EB7D-4683-9CD1-9A643147943D}" destId="{9CA7CD10-5F2D-41EF-B67E-74A9F732DC21}" srcOrd="1" destOrd="0" presId="urn:microsoft.com/office/officeart/2005/8/layout/cycle8"/>
    <dgm:cxn modelId="{FFFA1736-682D-4875-B4A4-BAE4DCA39911}" srcId="{5114EF55-DF7C-4402-A3CC-040F1999AF37}" destId="{23002746-0ED0-455D-99A4-613059A9E7D2}" srcOrd="0" destOrd="0" parTransId="{0C9F8AE3-AEA4-48EA-8B42-36A7FC6283B5}" sibTransId="{2C435A96-4FAC-4B77-9DD2-2E3B40606B7E}"/>
    <dgm:cxn modelId="{C7799860-783D-47C8-8EFE-E187B29C8170}" type="presOf" srcId="{1BDFE561-EB7D-4683-9CD1-9A643147943D}" destId="{FA446B76-3C1E-4DA2-8592-EB9017337772}" srcOrd="0" destOrd="0" presId="urn:microsoft.com/office/officeart/2005/8/layout/cycle8"/>
    <dgm:cxn modelId="{5C1A8252-CD97-41F2-9E21-33E85A18150F}" type="presOf" srcId="{E90A9D7E-090E-41FC-9179-2F2AA2E09E9A}" destId="{B4B664AE-C141-45E9-B443-86E6A9092E02}" srcOrd="0" destOrd="0" presId="urn:microsoft.com/office/officeart/2005/8/layout/cycle8"/>
    <dgm:cxn modelId="{CBA55ECE-15F0-4DAD-AADF-32A7B598EDC4}" type="presOf" srcId="{5114EF55-DF7C-4402-A3CC-040F1999AF37}" destId="{7EB67274-05A3-4040-B59C-424FC10F645D}" srcOrd="0" destOrd="0" presId="urn:microsoft.com/office/officeart/2005/8/layout/cycle8"/>
    <dgm:cxn modelId="{982DCE99-2BC5-4873-9356-BDE5D5A98908}" srcId="{5114EF55-DF7C-4402-A3CC-040F1999AF37}" destId="{1BDFE561-EB7D-4683-9CD1-9A643147943D}" srcOrd="2" destOrd="0" parTransId="{FC78B489-0D50-45AA-A66B-C9B802515596}" sibTransId="{188C08C1-EF7A-4BF6-B4A0-C67F14CF8815}"/>
    <dgm:cxn modelId="{5CB9AFBE-0B45-488E-AA97-0009D74269E2}" type="presParOf" srcId="{7EB67274-05A3-4040-B59C-424FC10F645D}" destId="{E95E371B-83BA-4026-A5A4-0589249EE4B4}" srcOrd="0" destOrd="0" presId="urn:microsoft.com/office/officeart/2005/8/layout/cycle8"/>
    <dgm:cxn modelId="{0F9E2949-B8D5-41B2-9EE5-E8CC0D525CBA}" type="presParOf" srcId="{7EB67274-05A3-4040-B59C-424FC10F645D}" destId="{25FFC2C8-F56E-480C-A3C7-E091C7908111}" srcOrd="1" destOrd="0" presId="urn:microsoft.com/office/officeart/2005/8/layout/cycle8"/>
    <dgm:cxn modelId="{0FDEE31F-8F29-4A90-9722-EB0EB23A8248}" type="presParOf" srcId="{7EB67274-05A3-4040-B59C-424FC10F645D}" destId="{151E07E7-262F-4B34-9157-14F95FBAAF4B}" srcOrd="2" destOrd="0" presId="urn:microsoft.com/office/officeart/2005/8/layout/cycle8"/>
    <dgm:cxn modelId="{C3198716-8406-40B2-9A74-8859BD06D54D}" type="presParOf" srcId="{7EB67274-05A3-4040-B59C-424FC10F645D}" destId="{00650E45-61EB-4048-9D40-26572424863A}" srcOrd="3" destOrd="0" presId="urn:microsoft.com/office/officeart/2005/8/layout/cycle8"/>
    <dgm:cxn modelId="{CD0866CA-6554-46F2-999F-8B0D77BF0FE8}" type="presParOf" srcId="{7EB67274-05A3-4040-B59C-424FC10F645D}" destId="{B4B664AE-C141-45E9-B443-86E6A9092E02}" srcOrd="4" destOrd="0" presId="urn:microsoft.com/office/officeart/2005/8/layout/cycle8"/>
    <dgm:cxn modelId="{C76EB870-79C6-47AB-847A-8B921F06FC16}" type="presParOf" srcId="{7EB67274-05A3-4040-B59C-424FC10F645D}" destId="{93BF451C-CCEA-4617-8FDE-B77C7E0ED847}" srcOrd="5" destOrd="0" presId="urn:microsoft.com/office/officeart/2005/8/layout/cycle8"/>
    <dgm:cxn modelId="{376AA355-DEBB-45E3-A8B1-85EC1C16DD52}" type="presParOf" srcId="{7EB67274-05A3-4040-B59C-424FC10F645D}" destId="{EB3269E2-AD52-4BE4-8090-48A45585B3D6}" srcOrd="6" destOrd="0" presId="urn:microsoft.com/office/officeart/2005/8/layout/cycle8"/>
    <dgm:cxn modelId="{AAB83362-95E2-46DE-8547-DC5D3736F107}" type="presParOf" srcId="{7EB67274-05A3-4040-B59C-424FC10F645D}" destId="{729A52D6-B641-47A2-90C2-0C35C52DE84C}" srcOrd="7" destOrd="0" presId="urn:microsoft.com/office/officeart/2005/8/layout/cycle8"/>
    <dgm:cxn modelId="{ACAE0F1C-0D19-4D86-8621-714FE47D017F}" type="presParOf" srcId="{7EB67274-05A3-4040-B59C-424FC10F645D}" destId="{FA446B76-3C1E-4DA2-8592-EB9017337772}" srcOrd="8" destOrd="0" presId="urn:microsoft.com/office/officeart/2005/8/layout/cycle8"/>
    <dgm:cxn modelId="{683B492C-F3DF-4985-A06F-2E2F29418F23}" type="presParOf" srcId="{7EB67274-05A3-4040-B59C-424FC10F645D}" destId="{DD3AAF57-F94E-454C-8F63-7EE049120CA2}" srcOrd="9" destOrd="0" presId="urn:microsoft.com/office/officeart/2005/8/layout/cycle8"/>
    <dgm:cxn modelId="{CCBEA6E4-84B0-41E8-93BD-0F0074079693}" type="presParOf" srcId="{7EB67274-05A3-4040-B59C-424FC10F645D}" destId="{5010DE4C-24F2-47F4-B79B-3A4AAC4E4F7C}" srcOrd="10" destOrd="0" presId="urn:microsoft.com/office/officeart/2005/8/layout/cycle8"/>
    <dgm:cxn modelId="{2CACAAB3-2BAE-4C53-9825-E96736DF57BE}" type="presParOf" srcId="{7EB67274-05A3-4040-B59C-424FC10F645D}" destId="{9CA7CD10-5F2D-41EF-B67E-74A9F732DC21}" srcOrd="11" destOrd="0" presId="urn:microsoft.com/office/officeart/2005/8/layout/cycle8"/>
    <dgm:cxn modelId="{3AA8C087-940F-44DD-92E4-570D285F1257}" type="presParOf" srcId="{7EB67274-05A3-4040-B59C-424FC10F645D}" destId="{8EC3FC3E-70FB-4640-A9FA-90CF36E1368B}" srcOrd="12" destOrd="0" presId="urn:microsoft.com/office/officeart/2005/8/layout/cycle8"/>
    <dgm:cxn modelId="{360DEF6A-9411-4384-A10D-E1D99C2A6022}" type="presParOf" srcId="{7EB67274-05A3-4040-B59C-424FC10F645D}" destId="{0AF19ED5-15FB-43DD-A3A7-0D2753F0BA06}" srcOrd="13" destOrd="0" presId="urn:microsoft.com/office/officeart/2005/8/layout/cycle8"/>
    <dgm:cxn modelId="{37045171-0B03-4728-93E3-74D524D4C097}" type="presParOf" srcId="{7EB67274-05A3-4040-B59C-424FC10F645D}" destId="{6DE9CB37-DE41-4E7D-AF4D-B2CE8EF194C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E371B-83BA-4026-A5A4-0589249EE4B4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rgbClr val="865CA7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>
              <a:latin typeface="Fb Trampolina" panose="02020503050405020304" pitchFamily="18" charset="-79"/>
              <a:cs typeface="Fb Trampolina" panose="02020503050405020304" pitchFamily="18" charset="-79"/>
            </a:rPr>
            <a:t>איתי</a:t>
          </a:r>
          <a:endParaRPr lang="en-US" sz="3300" kern="1200" dirty="0">
            <a:latin typeface="Fb Trampolina" panose="02020503050405020304" pitchFamily="18" charset="-79"/>
            <a:cs typeface="Fb Trampolina" panose="02020503050405020304" pitchFamily="18" charset="-79"/>
          </a:endParaRPr>
        </a:p>
      </dsp:txBody>
      <dsp:txXfrm>
        <a:off x="3210560" y="987551"/>
        <a:ext cx="1219200" cy="1016000"/>
      </dsp:txXfrm>
    </dsp:sp>
    <dsp:sp modelId="{B4B664AE-C141-45E9-B443-86E6A9092E02}">
      <dsp:nvSpPr>
        <dsp:cNvPr id="0" name=""/>
        <dsp:cNvSpPr/>
      </dsp:nvSpPr>
      <dsp:spPr>
        <a:xfrm>
          <a:off x="134112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>
              <a:latin typeface="Fb Trampolina" panose="02020503050405020304" pitchFamily="18" charset="-79"/>
              <a:cs typeface="Fb Trampolina" panose="02020503050405020304" pitchFamily="18" charset="-79"/>
            </a:rPr>
            <a:t>לידי	</a:t>
          </a:r>
          <a:endParaRPr lang="en-US" sz="3300" kern="1200" dirty="0">
            <a:latin typeface="Fb Trampolina" panose="02020503050405020304" pitchFamily="18" charset="-79"/>
            <a:cs typeface="Fb Trampolina" panose="02020503050405020304" pitchFamily="18" charset="-79"/>
          </a:endParaRPr>
        </a:p>
      </dsp:txBody>
      <dsp:txXfrm>
        <a:off x="2153920" y="2600960"/>
        <a:ext cx="1828800" cy="894080"/>
      </dsp:txXfrm>
    </dsp:sp>
    <dsp:sp modelId="{FA446B76-3C1E-4DA2-8592-EB9017337772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300" kern="1200" dirty="0">
              <a:latin typeface="Fb Trampolina" panose="02020503050405020304" pitchFamily="18" charset="-79"/>
              <a:cs typeface="Fb Trampolina" panose="02020503050405020304" pitchFamily="18" charset="-79"/>
            </a:rPr>
            <a:t>במרחב</a:t>
          </a:r>
          <a:endParaRPr lang="en-US" sz="3300" kern="1200" dirty="0">
            <a:latin typeface="Fb Trampolina" panose="02020503050405020304" pitchFamily="18" charset="-79"/>
            <a:cs typeface="Fb Trampolina" panose="02020503050405020304" pitchFamily="18" charset="-79"/>
          </a:endParaRPr>
        </a:p>
      </dsp:txBody>
      <dsp:txXfrm>
        <a:off x="1666240" y="987551"/>
        <a:ext cx="1219200" cy="1016000"/>
      </dsp:txXfrm>
    </dsp:sp>
    <dsp:sp modelId="{8EC3FC3E-70FB-4640-A9FA-90CF36E1368B}">
      <dsp:nvSpPr>
        <dsp:cNvPr id="0" name=""/>
        <dsp:cNvSpPr/>
      </dsp:nvSpPr>
      <dsp:spPr>
        <a:xfrm flipV="1">
          <a:off x="3062232" y="1305268"/>
          <a:ext cx="34297" cy="344126"/>
        </a:xfrm>
        <a:prstGeom prst="left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19ED5-15FB-43DD-A3A7-0D2753F0BA06}">
      <dsp:nvSpPr>
        <dsp:cNvPr id="0" name=""/>
        <dsp:cNvSpPr/>
      </dsp:nvSpPr>
      <dsp:spPr>
        <a:xfrm flipH="1" flipV="1">
          <a:off x="2996764" y="2026642"/>
          <a:ext cx="102470" cy="132202"/>
        </a:xfrm>
        <a:prstGeom prst="left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E9CB37-DE41-4E7D-AF4D-B2CE8EF194CC}">
      <dsp:nvSpPr>
        <dsp:cNvPr id="0" name=""/>
        <dsp:cNvSpPr/>
      </dsp:nvSpPr>
      <dsp:spPr>
        <a:xfrm flipV="1">
          <a:off x="3077848" y="1832737"/>
          <a:ext cx="34297" cy="199263"/>
        </a:xfrm>
        <a:prstGeom prst="left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E64F16-6700-4486-B02F-4C749C4A7636}" type="datetimeFigureOut">
              <a:rPr lang="he-IL" smtClean="0"/>
              <a:pPr/>
              <a:t>כ"ו/אלול/תש"פ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8A50397-6BD6-49EF-B140-560BEEDDF86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62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כדאי להוסיף תמונה אחת טובה שלי,</a:t>
            </a:r>
            <a:r>
              <a:rPr lang="he-IL" baseline="0" dirty="0"/>
              <a:t> </a:t>
            </a:r>
            <a:r>
              <a:rPr lang="he-IL" dirty="0"/>
              <a:t>אפשר של הילדים/משפחה</a:t>
            </a:r>
            <a:r>
              <a:rPr lang="he-IL" baseline="0" dirty="0"/>
              <a:t> שלי , ספר שאני אוהב או אמירה ציטטה של עיקרון שמנחה אותי .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50397-6BD6-49EF-B140-560BEEDDF868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4038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להדגים</a:t>
            </a:r>
            <a:r>
              <a:rPr lang="he-IL" baseline="0" dirty="0"/>
              <a:t> להורים למחוק את השקף השמאלי בכיתות ג ולמחוק את השקף הימני בכיתות ד – מרחוק נמשיך לעבוד כך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50397-6BD6-49EF-B140-560BEEDDF868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924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DBDE0F6-8C41-4E00-93D0-444F8A6FDBD0}" type="datetimeFigureOut">
              <a:rPr lang="he-IL" smtClean="0"/>
              <a:pPr/>
              <a:t>כ"ו/אלול/תש"פ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957DD6D-1D4A-4E88-B4A4-7E9C374970E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E0F6-8C41-4E00-93D0-444F8A6FDBD0}" type="datetimeFigureOut">
              <a:rPr lang="he-IL" smtClean="0"/>
              <a:pPr/>
              <a:t>כ"ו/אלול/תש"פ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DD6D-1D4A-4E88-B4A4-7E9C374970E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E0F6-8C41-4E00-93D0-444F8A6FDBD0}" type="datetimeFigureOut">
              <a:rPr lang="he-IL" smtClean="0"/>
              <a:pPr/>
              <a:t>כ"ו/אלול/תש"פ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DD6D-1D4A-4E88-B4A4-7E9C374970E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E0F6-8C41-4E00-93D0-444F8A6FDBD0}" type="datetimeFigureOut">
              <a:rPr lang="he-IL" smtClean="0"/>
              <a:pPr/>
              <a:t>כ"ו/אלול/תש"פ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DD6D-1D4A-4E88-B4A4-7E9C374970E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E0F6-8C41-4E00-93D0-444F8A6FDBD0}" type="datetimeFigureOut">
              <a:rPr lang="he-IL" smtClean="0"/>
              <a:pPr/>
              <a:t>כ"ו/אלול/תש"פ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DD6D-1D4A-4E88-B4A4-7E9C374970E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E0F6-8C41-4E00-93D0-444F8A6FDBD0}" type="datetimeFigureOut">
              <a:rPr lang="he-IL" smtClean="0"/>
              <a:pPr/>
              <a:t>כ"ו/אלול/תש"פ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DD6D-1D4A-4E88-B4A4-7E9C374970EA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E0F6-8C41-4E00-93D0-444F8A6FDBD0}" type="datetimeFigureOut">
              <a:rPr lang="he-IL" smtClean="0"/>
              <a:pPr/>
              <a:t>כ"ו/אלול/תש"פ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DD6D-1D4A-4E88-B4A4-7E9C374970EA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E0F6-8C41-4E00-93D0-444F8A6FDBD0}" type="datetimeFigureOut">
              <a:rPr lang="he-IL" smtClean="0"/>
              <a:pPr/>
              <a:t>כ"ו/אלול/תש"פ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DD6D-1D4A-4E88-B4A4-7E9C374970E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E0F6-8C41-4E00-93D0-444F8A6FDBD0}" type="datetimeFigureOut">
              <a:rPr lang="he-IL" smtClean="0"/>
              <a:pPr/>
              <a:t>כ"ו/אלול/תש"פ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7DD6D-1D4A-4E88-B4A4-7E9C374970E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DBDE0F6-8C41-4E00-93D0-444F8A6FDBD0}" type="datetimeFigureOut">
              <a:rPr lang="he-IL" smtClean="0"/>
              <a:pPr/>
              <a:t>כ"ו/אלול/תש"פ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957DD6D-1D4A-4E88-B4A4-7E9C374970E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DBDE0F6-8C41-4E00-93D0-444F8A6FDBD0}" type="datetimeFigureOut">
              <a:rPr lang="he-IL" smtClean="0"/>
              <a:pPr/>
              <a:t>כ"ו/אלול/תש"פ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957DD6D-1D4A-4E88-B4A4-7E9C374970EA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DBDE0F6-8C41-4E00-93D0-444F8A6FDBD0}" type="datetimeFigureOut">
              <a:rPr lang="he-IL" smtClean="0"/>
              <a:pPr/>
              <a:t>כ"ו/אלול/תש"פ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957DD6D-1D4A-4E88-B4A4-7E9C374970EA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hp.timetoknow.co.il/" TargetMode="External"/><Relationship Id="rId2" Type="http://schemas.openxmlformats.org/officeDocument/2006/relationships/hyperlink" Target="http://www.arantlv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owl.co.il/" TargetMode="External"/><Relationship Id="rId5" Type="http://schemas.openxmlformats.org/officeDocument/2006/relationships/hyperlink" Target="https://il.brainpop.com/" TargetMode="External"/><Relationship Id="rId4" Type="http://schemas.openxmlformats.org/officeDocument/2006/relationships/hyperlink" Target="https://ebag.cet.ac.il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.wikipedia.org/wiki/Llav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2571736" y="285728"/>
            <a:ext cx="4286256" cy="963613"/>
          </a:xfrm>
        </p:spPr>
        <p:txBody>
          <a:bodyPr>
            <a:normAutofit fontScale="90000"/>
          </a:bodyPr>
          <a:lstStyle/>
          <a:p>
            <a:pPr marL="469900" indent="-469900"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he-IL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/>
            </a:r>
            <a:br>
              <a:rPr lang="he-IL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</a:br>
            <a:r>
              <a:rPr lang="he-IL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/>
            </a:r>
            <a:br>
              <a:rPr lang="he-IL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</a:br>
            <a:r>
              <a:rPr lang="he-IL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/>
            </a:r>
            <a:br>
              <a:rPr lang="he-IL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</a:br>
            <a:r>
              <a:rPr lang="he-IL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/>
            </a:r>
            <a:br>
              <a:rPr lang="he-IL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</a:br>
            <a:r>
              <a:rPr lang="he-IL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ttman Yad" pitchFamily="2" charset="-79"/>
                <a:cs typeface="Guttman Yad" pitchFamily="2" charset="-79"/>
              </a:rPr>
              <a:t> </a:t>
            </a:r>
            <a:r>
              <a:rPr lang="he-IL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/>
            </a:r>
            <a:br>
              <a:rPr lang="he-IL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</a:br>
            <a:r>
              <a:rPr lang="he-IL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/>
            </a:r>
            <a:br>
              <a:rPr lang="he-IL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</a:br>
            <a:r>
              <a:rPr lang="he-IL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/>
            </a:r>
            <a:br>
              <a:rPr lang="he-IL" sz="3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</a:br>
            <a:endParaRPr lang="he-IL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985889"/>
            <a:ext cx="2851841" cy="3861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63" y="3157398"/>
            <a:ext cx="2581421" cy="36777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592" y="1124744"/>
            <a:ext cx="7344816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0000" b="1" dirty="0">
                <a:solidFill>
                  <a:srgbClr val="865CA6"/>
                </a:solidFill>
                <a:latin typeface="Fb Trampolina" panose="02020503050405020304" pitchFamily="18" charset="-79"/>
                <a:cs typeface="Fb Trampolina" panose="02020503050405020304" pitchFamily="18" charset="-79"/>
              </a:rPr>
              <a:t>רחוק אבל קרוב</a:t>
            </a:r>
          </a:p>
        </p:txBody>
      </p:sp>
    </p:spTree>
    <p:extLst>
      <p:ext uri="{BB962C8B-B14F-4D97-AF65-F5344CB8AC3E}">
        <p14:creationId xmlns:p14="http://schemas.microsoft.com/office/powerpoint/2010/main" val="2186194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80" y="849850"/>
            <a:ext cx="9164580" cy="6008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980728"/>
            <a:ext cx="1944216" cy="2343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444374"/>
            <a:ext cx="1944216" cy="3276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09222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טאבלט Samsung Galaxy Tab A 10.1 SM-T515 32GB LTE - Samsung - טאבלטי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996" y="220486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1052736"/>
            <a:ext cx="453650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000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טאבלטים </a:t>
            </a:r>
            <a:endParaRPr lang="he-IL" sz="3000" dirty="0">
              <a:latin typeface="Fb Trampolina" panose="02020503050405020304" pitchFamily="18" charset="-79"/>
              <a:cs typeface="Fb Trampolina" panose="02020503050405020304" pitchFamily="18" charset="-79"/>
            </a:endParaRPr>
          </a:p>
          <a:p>
            <a:pPr algn="ctr"/>
            <a:r>
              <a:rPr lang="en-US" sz="3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</a:t>
            </a:r>
            <a:r>
              <a:rPr lang="en-US" sz="3000" b="1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510</a:t>
            </a:r>
            <a:r>
              <a:rPr lang="en-US" sz="3000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 </a:t>
            </a:r>
            <a:r>
              <a:rPr lang="en-US" sz="3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SAMSUNG</a:t>
            </a:r>
          </a:p>
        </p:txBody>
      </p:sp>
    </p:spTree>
    <p:extLst>
      <p:ext uri="{BB962C8B-B14F-4D97-AF65-F5344CB8AC3E}">
        <p14:creationId xmlns:p14="http://schemas.microsoft.com/office/powerpoint/2010/main" val="1965566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" y="1628800"/>
            <a:ext cx="9144000" cy="5229200"/>
          </a:xfrm>
          <a:prstGeom prst="rect">
            <a:avLst/>
          </a:prstGeom>
        </p:spPr>
      </p:pic>
      <p:sp>
        <p:nvSpPr>
          <p:cNvPr id="7" name="כותרת 1">
            <a:extLst>
              <a:ext uri="{FF2B5EF4-FFF2-40B4-BE49-F238E27FC236}">
                <a16:creationId xmlns:a16="http://schemas.microsoft.com/office/drawing/2014/main" id="{3226D5CE-2EFC-43D2-8E28-B4874D7F0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689" y="692696"/>
            <a:ext cx="6965245" cy="1202485"/>
          </a:xfrm>
        </p:spPr>
        <p:txBody>
          <a:bodyPr/>
          <a:lstStyle/>
          <a:p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אתר בית הספר - בהרצה</a:t>
            </a:r>
            <a:endParaRPr lang="he-IL" dirty="0">
              <a:latin typeface="Fb Trampolina" panose="02020503050405020304" pitchFamily="18" charset="-79"/>
              <a:cs typeface="Fb Trampolina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6144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226D5CE-2EFC-43D2-8E28-B4874D7F0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latin typeface="Fb Trampolina" panose="02020503050405020304" pitchFamily="18" charset="-79"/>
                <a:cs typeface="Fb Trampolina" panose="02020503050405020304" pitchFamily="18" charset="-79"/>
              </a:rPr>
              <a:t>קישורים חשובים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D804425-FD60-4FA4-B03E-68740AE27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אתר בית הספר – </a:t>
            </a:r>
            <a:r>
              <a:rPr lang="en-US" dirty="0" smtClean="0">
                <a:hlinkClick r:id="rId2"/>
              </a:rPr>
              <a:t>www.arantlv.com</a:t>
            </a:r>
            <a:endParaRPr lang="en-US" dirty="0" smtClean="0"/>
          </a:p>
          <a:p>
            <a:r>
              <a:rPr lang="he-IL" dirty="0" smtClean="0"/>
              <a:t>עת הדעת - </a:t>
            </a:r>
            <a:r>
              <a:rPr lang="en-US" dirty="0" smtClean="0">
                <a:hlinkClick r:id="rId3"/>
              </a:rPr>
              <a:t>https://lhp.timetoknow.co.il/</a:t>
            </a:r>
            <a:endParaRPr lang="he-IL" dirty="0"/>
          </a:p>
          <a:p>
            <a:r>
              <a:rPr lang="he-IL" dirty="0"/>
              <a:t>אופק - </a:t>
            </a:r>
            <a:r>
              <a:rPr lang="en-US" dirty="0">
                <a:hlinkClick r:id="rId4"/>
              </a:rPr>
              <a:t>https://ebag.cet.ac.il/</a:t>
            </a:r>
            <a:endParaRPr lang="he-IL" dirty="0"/>
          </a:p>
          <a:p>
            <a:r>
              <a:rPr lang="he-IL" dirty="0" err="1"/>
              <a:t>בריינפופ</a:t>
            </a:r>
            <a:r>
              <a:rPr lang="he-IL" dirty="0"/>
              <a:t> - </a:t>
            </a:r>
            <a:r>
              <a:rPr lang="en-US" dirty="0">
                <a:hlinkClick r:id="rId5"/>
              </a:rPr>
              <a:t>https://il.brainpop.com/</a:t>
            </a:r>
            <a:endParaRPr lang="he-IL" dirty="0"/>
          </a:p>
          <a:p>
            <a:r>
              <a:rPr lang="he-IL" dirty="0"/>
              <a:t>ינשוף - </a:t>
            </a:r>
            <a:r>
              <a:rPr lang="en-US" dirty="0">
                <a:hlinkClick r:id="rId6"/>
              </a:rPr>
              <a:t>https://theowl.co.il/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59132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הנהגת הורים</a:t>
            </a:r>
            <a:endParaRPr lang="he-IL" dirty="0">
              <a:latin typeface="Fb Trampolina" panose="02020503050405020304" pitchFamily="18" charset="-79"/>
              <a:cs typeface="Fb Trampolina" panose="02020503050405020304" pitchFamily="18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2492896"/>
            <a:ext cx="6196405" cy="3758015"/>
          </a:xfrm>
        </p:spPr>
        <p:txBody>
          <a:bodyPr>
            <a:normAutofit/>
          </a:bodyPr>
          <a:lstStyle/>
          <a:p>
            <a:r>
              <a:rPr lang="he-IL" sz="3000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בשנת תש"ף.</a:t>
            </a:r>
          </a:p>
          <a:p>
            <a:pPr lvl="1"/>
            <a:r>
              <a:rPr lang="he-IL" sz="2400" dirty="0">
                <a:latin typeface="Fb Trampolina" panose="02020503050405020304" pitchFamily="18" charset="-79"/>
                <a:cs typeface="Fb Trampolina" panose="02020503050405020304" pitchFamily="18" charset="-79"/>
              </a:rPr>
              <a:t>שעת </a:t>
            </a:r>
            <a:r>
              <a:rPr lang="he-IL" sz="2400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קוד.</a:t>
            </a:r>
          </a:p>
          <a:p>
            <a:pPr lvl="1"/>
            <a:r>
              <a:rPr lang="he-IL" sz="2400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תכנית כלכלית.</a:t>
            </a:r>
          </a:p>
          <a:p>
            <a:pPr lvl="1"/>
            <a:r>
              <a:rPr lang="he-IL" sz="2400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אקלסטור.</a:t>
            </a:r>
          </a:p>
          <a:p>
            <a:pPr lvl="1"/>
            <a:r>
              <a:rPr lang="he-IL" sz="2400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שוק ארן.</a:t>
            </a:r>
          </a:p>
          <a:p>
            <a:endParaRPr lang="he-IL" sz="2400" dirty="0">
              <a:latin typeface="Fb Trampolina" panose="02020503050405020304" pitchFamily="18" charset="-79"/>
              <a:cs typeface="Fb Trampolina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91260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הנהגת הורים - ועדות</a:t>
            </a:r>
            <a:endParaRPr lang="he-IL" dirty="0">
              <a:latin typeface="Fb Trampolina" panose="02020503050405020304" pitchFamily="18" charset="-79"/>
              <a:cs typeface="Fb Trampolina" panose="02020503050405020304" pitchFamily="18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>
                <a:latin typeface="Fb Trampolina" panose="02020503050405020304" pitchFamily="18" charset="-79"/>
                <a:cs typeface="Fb Trampolina" panose="02020503050405020304" pitchFamily="18" charset="-79"/>
              </a:rPr>
              <a:t>ועדת </a:t>
            </a:r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בטיחות.</a:t>
            </a:r>
          </a:p>
          <a:p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 </a:t>
            </a:r>
            <a:r>
              <a:rPr lang="he-IL" dirty="0">
                <a:latin typeface="Fb Trampolina" panose="02020503050405020304" pitchFamily="18" charset="-79"/>
                <a:cs typeface="Fb Trampolina" panose="02020503050405020304" pitchFamily="18" charset="-79"/>
              </a:rPr>
              <a:t>ועדת </a:t>
            </a:r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צהרון.</a:t>
            </a:r>
          </a:p>
          <a:p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ועדת ארועים.</a:t>
            </a:r>
          </a:p>
          <a:p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ועדת </a:t>
            </a:r>
            <a:r>
              <a:rPr lang="he-IL" dirty="0">
                <a:latin typeface="Fb Trampolina" panose="02020503050405020304" pitchFamily="18" charset="-79"/>
                <a:cs typeface="Fb Trampolina" panose="02020503050405020304" pitchFamily="18" charset="-79"/>
              </a:rPr>
              <a:t>ברוכים הבאים כיתה </a:t>
            </a:r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א.</a:t>
            </a:r>
          </a:p>
          <a:p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 </a:t>
            </a:r>
            <a:r>
              <a:rPr lang="he-IL" dirty="0">
                <a:latin typeface="Fb Trampolina" panose="02020503050405020304" pitchFamily="18" charset="-79"/>
                <a:cs typeface="Fb Trampolina" panose="02020503050405020304" pitchFamily="18" charset="-79"/>
              </a:rPr>
              <a:t>ועדת </a:t>
            </a:r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תל"נ.</a:t>
            </a:r>
            <a:endParaRPr lang="he-IL" sz="2400" dirty="0">
              <a:latin typeface="Fb Trampolina" panose="02020503050405020304" pitchFamily="18" charset="-79"/>
              <a:cs typeface="Fb Trampolina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88048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7" y="980728"/>
            <a:ext cx="6965245" cy="482405"/>
          </a:xfrm>
        </p:spPr>
        <p:txBody>
          <a:bodyPr>
            <a:normAutofit fontScale="90000"/>
          </a:bodyPr>
          <a:lstStyle/>
          <a:p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אמנת הנהגת הורים</a:t>
            </a:r>
            <a:endParaRPr lang="he-IL" dirty="0">
              <a:latin typeface="Fb Trampolina" panose="02020503050405020304" pitchFamily="18" charset="-79"/>
              <a:cs typeface="Fb Trampolina" panose="02020503050405020304" pitchFamily="18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15841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e-IL" b="1" u="sng" dirty="0">
                <a:latin typeface="Fb Trampolina" panose="02020503050405020304" pitchFamily="18" charset="-79"/>
                <a:cs typeface="Fb Trampolina" panose="02020503050405020304" pitchFamily="18" charset="-79"/>
              </a:rPr>
              <a:t>מטרת האמנה</a:t>
            </a:r>
          </a:p>
          <a:p>
            <a:pPr marL="0" indent="0" algn="ctr">
              <a:buNone/>
            </a:pPr>
            <a:r>
              <a:rPr lang="he-IL" dirty="0">
                <a:latin typeface="Fb Trampolina" panose="02020503050405020304" pitchFamily="18" charset="-79"/>
                <a:cs typeface="Fb Trampolina" panose="02020503050405020304" pitchFamily="18" charset="-79"/>
              </a:rPr>
              <a:t>האמנה של הנהגת ההורים הבית סיפרית מהווה הסכם בין חברי ההנהגה לבין עצמם – </a:t>
            </a:r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לרבות יו"ר ההנהגה</a:t>
            </a:r>
            <a:r>
              <a:rPr lang="he-IL" dirty="0">
                <a:latin typeface="Fb Trampolina" panose="02020503050405020304" pitchFamily="18" charset="-79"/>
                <a:cs typeface="Fb Trampolina" panose="02020503050405020304" pitchFamily="18" charset="-79"/>
              </a:rPr>
              <a:t>, </a:t>
            </a:r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סגנו.ה , </a:t>
            </a:r>
            <a:r>
              <a:rPr lang="he-IL" dirty="0">
                <a:latin typeface="Fb Trampolina" panose="02020503050405020304" pitchFamily="18" charset="-79"/>
                <a:cs typeface="Fb Trampolina" panose="02020503050405020304" pitchFamily="18" charset="-79"/>
              </a:rPr>
              <a:t>וכן בין הנהגת ההורים לבין הנהלה וצוות בית הספר. האמנה </a:t>
            </a:r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הינה הסכם </a:t>
            </a:r>
            <a:r>
              <a:rPr lang="he-IL" dirty="0">
                <a:latin typeface="Fb Trampolina" panose="02020503050405020304" pitchFamily="18" charset="-79"/>
                <a:cs typeface="Fb Trampolina" panose="02020503050405020304" pitchFamily="18" charset="-79"/>
              </a:rPr>
              <a:t>על ערכים, מטרות, ודרכי פעולה להשגתן</a:t>
            </a:r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.</a:t>
            </a:r>
          </a:p>
          <a:p>
            <a:pPr marL="0" indent="0" algn="ctr">
              <a:buNone/>
            </a:pPr>
            <a:endParaRPr lang="he-IL" dirty="0">
              <a:latin typeface="Fb Trampolina" panose="02020503050405020304" pitchFamily="18" charset="-79"/>
              <a:cs typeface="Fb Trampolina" panose="02020503050405020304" pitchFamily="18" charset="-79"/>
            </a:endParaRPr>
          </a:p>
          <a:p>
            <a:pPr marL="0" indent="0" algn="ctr">
              <a:buNone/>
            </a:pPr>
            <a:endParaRPr lang="he-IL" dirty="0">
              <a:latin typeface="Fb Trampolina" panose="02020503050405020304" pitchFamily="18" charset="-79"/>
              <a:cs typeface="Fb Trampolina" panose="02020503050405020304" pitchFamily="18" charset="-79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503" y="3337430"/>
            <a:ext cx="8928992" cy="33843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74320" indent="-27432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e-IL" b="1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מטרות </a:t>
            </a:r>
            <a:r>
              <a:rPr lang="he-IL" b="1" dirty="0">
                <a:latin typeface="Fb Trampolina" panose="02020503050405020304" pitchFamily="18" charset="-79"/>
                <a:cs typeface="Fb Trampolina" panose="02020503050405020304" pitchFamily="18" charset="-79"/>
              </a:rPr>
              <a:t>הנהגת ההורים</a:t>
            </a:r>
          </a:p>
          <a:p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לבסס </a:t>
            </a:r>
            <a:r>
              <a:rPr lang="he-IL" dirty="0">
                <a:latin typeface="Fb Trampolina" panose="02020503050405020304" pitchFamily="18" charset="-79"/>
                <a:cs typeface="Fb Trampolina" panose="02020503050405020304" pitchFamily="18" charset="-79"/>
              </a:rPr>
              <a:t>קשר רציף בין הורים לבין הנהלת וצוות בית הספר, ולאפשר להם להשפיע </a:t>
            </a:r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על צביון </a:t>
            </a:r>
            <a:r>
              <a:rPr lang="he-IL" dirty="0">
                <a:latin typeface="Fb Trampolina" panose="02020503050405020304" pitchFamily="18" charset="-79"/>
                <a:cs typeface="Fb Trampolina" panose="02020503050405020304" pitchFamily="18" charset="-79"/>
              </a:rPr>
              <a:t>בית הספר.</a:t>
            </a:r>
          </a:p>
          <a:p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לתרום </a:t>
            </a:r>
            <a:r>
              <a:rPr lang="he-IL" dirty="0">
                <a:latin typeface="Fb Trampolina" panose="02020503050405020304" pitchFamily="18" charset="-79"/>
                <a:cs typeface="Fb Trampolina" panose="02020503050405020304" pitchFamily="18" charset="-79"/>
              </a:rPr>
              <a:t>מידיעותיהם ומניסיונם של הורי בית הספר, כדי לפתוח אפשרויות </a:t>
            </a:r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נוספות להעשיר </a:t>
            </a:r>
            <a:r>
              <a:rPr lang="he-IL" dirty="0">
                <a:latin typeface="Fb Trampolina" panose="02020503050405020304" pitchFamily="18" charset="-79"/>
                <a:cs typeface="Fb Trampolina" panose="02020503050405020304" pitchFamily="18" charset="-79"/>
              </a:rPr>
              <a:t>ולמנף את עולם התוכן שבו פועל בית הספר.</a:t>
            </a:r>
          </a:p>
          <a:p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להוות </a:t>
            </a:r>
            <a:r>
              <a:rPr lang="he-IL" dirty="0">
                <a:latin typeface="Fb Trampolina" panose="02020503050405020304" pitchFamily="18" charset="-79"/>
                <a:cs typeface="Fb Trampolina" panose="02020503050405020304" pitchFamily="18" charset="-79"/>
              </a:rPr>
              <a:t>גורם מסייע, משפיע ותומך בקידום חינוכי, חברתי ורגשי של התלמידים וכך </a:t>
            </a:r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גם לעודד </a:t>
            </a:r>
            <a:r>
              <a:rPr lang="he-IL" dirty="0">
                <a:latin typeface="Fb Trampolina" panose="02020503050405020304" pitchFamily="18" charset="-79"/>
                <a:cs typeface="Fb Trampolina" panose="02020503050405020304" pitchFamily="18" charset="-79"/>
              </a:rPr>
              <a:t>את תחושת השייכות לבית הספר ולהנהלה.</a:t>
            </a:r>
          </a:p>
          <a:p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לקדם </a:t>
            </a:r>
            <a:r>
              <a:rPr lang="he-IL" dirty="0">
                <a:latin typeface="Fb Trampolina" panose="02020503050405020304" pitchFamily="18" charset="-79"/>
                <a:cs typeface="Fb Trampolina" panose="02020503050405020304" pitchFamily="18" charset="-79"/>
              </a:rPr>
              <a:t>את מטרות בית הספר ולהיות שותפים מלאים לעשייה חינוכית, </a:t>
            </a:r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הערכית והחברתית</a:t>
            </a:r>
            <a:r>
              <a:rPr lang="he-IL" dirty="0">
                <a:latin typeface="Fb Trampolina" panose="02020503050405020304" pitchFamily="18" charset="-79"/>
                <a:cs typeface="Fb Trampolina" panose="02020503050405020304" pitchFamily="18" charset="-79"/>
              </a:rPr>
              <a:t>.</a:t>
            </a:r>
          </a:p>
          <a:p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לייצג </a:t>
            </a:r>
            <a:r>
              <a:rPr lang="he-IL" dirty="0">
                <a:latin typeface="Fb Trampolina" panose="02020503050405020304" pitchFamily="18" charset="-79"/>
                <a:cs typeface="Fb Trampolina" panose="02020503050405020304" pitchFamily="18" charset="-79"/>
              </a:rPr>
              <a:t>את כל הורי בית הספר מול ההנהלה, העירייה, מערכת החינוך וכיו"ב, תוך </a:t>
            </a:r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חיזוק הקשר </a:t>
            </a:r>
            <a:r>
              <a:rPr lang="he-IL" dirty="0">
                <a:latin typeface="Fb Trampolina" panose="02020503050405020304" pitchFamily="18" charset="-79"/>
                <a:cs typeface="Fb Trampolina" panose="02020503050405020304" pitchFamily="18" charset="-79"/>
              </a:rPr>
              <a:t>בין ההורים לצוות בית הספר.</a:t>
            </a:r>
          </a:p>
          <a:p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לשמש </a:t>
            </a:r>
            <a:r>
              <a:rPr lang="he-IL" dirty="0">
                <a:latin typeface="Fb Trampolina" panose="02020503050405020304" pitchFamily="18" charset="-79"/>
                <a:cs typeface="Fb Trampolina" panose="02020503050405020304" pitchFamily="18" charset="-79"/>
              </a:rPr>
              <a:t>כגורם רשמי ומרכזי בהעברת מידע בין הנהלת וצוות בית הספר להורים.</a:t>
            </a:r>
          </a:p>
          <a:p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לפעול </a:t>
            </a:r>
            <a:r>
              <a:rPr lang="he-IL" dirty="0">
                <a:latin typeface="Fb Trampolina" panose="02020503050405020304" pitchFamily="18" charset="-79"/>
                <a:cs typeface="Fb Trampolina" panose="02020503050405020304" pitchFamily="18" charset="-79"/>
              </a:rPr>
              <a:t>למתן תשובות לנושאים נקודתיים, מחיי היום יום של בית הספר, שידרשו </a:t>
            </a:r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טיפול של </a:t>
            </a:r>
            <a:r>
              <a:rPr lang="he-IL" dirty="0">
                <a:latin typeface="Fb Trampolina" panose="02020503050405020304" pitchFamily="18" charset="-79"/>
                <a:cs typeface="Fb Trampolina" panose="02020503050405020304" pitchFamily="18" charset="-79"/>
              </a:rPr>
              <a:t>הנהגת ההורים.</a:t>
            </a:r>
          </a:p>
          <a:p>
            <a:endParaRPr lang="he-IL" dirty="0">
              <a:latin typeface="Fb Trampolina" panose="02020503050405020304" pitchFamily="18" charset="-79"/>
              <a:cs typeface="Fb Trampolina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34671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852936"/>
            <a:ext cx="6965245" cy="1202485"/>
          </a:xfrm>
        </p:spPr>
        <p:txBody>
          <a:bodyPr>
            <a:noAutofit/>
          </a:bodyPr>
          <a:lstStyle/>
          <a:p>
            <a:r>
              <a:rPr lang="he-IL" sz="10000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שנה טובה</a:t>
            </a:r>
            <a:endParaRPr lang="he-IL" sz="10000" dirty="0">
              <a:latin typeface="Fb Trampolina" panose="02020503050405020304" pitchFamily="18" charset="-79"/>
              <a:cs typeface="Fb Trampolina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0639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524" y="1340769"/>
            <a:ext cx="8568952" cy="537321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he-IL" sz="2800" dirty="0">
                <a:latin typeface="Fb Trampolina" panose="02020503050405020304" pitchFamily="18" charset="-79"/>
                <a:cs typeface="Fb Trampolina" panose="02020503050405020304" pitchFamily="18" charset="-79"/>
              </a:rPr>
              <a:t>שבעה מפתחות בבסיס המענה הבית ספרי</a:t>
            </a:r>
          </a:p>
          <a:p>
            <a:pPr algn="just" rtl="1">
              <a:lnSpc>
                <a:spcPct val="120000"/>
              </a:lnSpc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</a:pPr>
            <a:r>
              <a:rPr lang="he-IL" sz="2100" b="1" dirty="0">
                <a:solidFill>
                  <a:srgbClr val="000000"/>
                </a:solidFill>
                <a:effectLst/>
                <a:latin typeface="Adobe Hebrew"/>
                <a:ea typeface="Calibri" panose="020F0502020204030204" pitchFamily="34" charset="0"/>
                <a:cs typeface="Fb Trampolina" panose="02020503050405020304" pitchFamily="18" charset="-79"/>
              </a:rPr>
              <a:t>  נוכחות.</a:t>
            </a:r>
          </a:p>
          <a:p>
            <a:pPr marL="365760" lvl="1" indent="0" algn="just">
              <a:lnSpc>
                <a:spcPct val="120000"/>
              </a:lnSpc>
              <a:buNone/>
            </a:pPr>
            <a:r>
              <a:rPr lang="he-IL" sz="1800" dirty="0">
                <a:solidFill>
                  <a:srgbClr val="000000"/>
                </a:solidFill>
                <a:effectLst/>
                <a:latin typeface="Adobe Hebrew"/>
                <a:ea typeface="Calibri" panose="020F0502020204030204" pitchFamily="34" charset="0"/>
                <a:cs typeface="Fb Trampolina" panose="02020503050405020304" pitchFamily="18" charset="-79"/>
              </a:rPr>
              <a:t>נוכחות קיימת לאורך כל ימי השבוע של מחנכי הכיתות. </a:t>
            </a:r>
            <a:endParaRPr lang="en-US" sz="1600" dirty="0">
              <a:solidFill>
                <a:srgbClr val="000000"/>
              </a:solidFill>
              <a:effectLst/>
              <a:latin typeface="Adobe Hebrew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</a:pPr>
            <a:r>
              <a:rPr lang="he-IL" sz="2100" b="1" dirty="0">
                <a:solidFill>
                  <a:srgbClr val="000000"/>
                </a:solidFill>
                <a:effectLst/>
                <a:latin typeface="Adobe Hebrew"/>
                <a:ea typeface="Calibri" panose="020F0502020204030204" pitchFamily="34" charset="0"/>
                <a:cs typeface="Fb Trampolina" panose="02020503050405020304" pitchFamily="18" charset="-79"/>
              </a:rPr>
              <a:t>  מובנות.</a:t>
            </a:r>
          </a:p>
          <a:p>
            <a:pPr marL="365760" lvl="1" indent="0" algn="just">
              <a:lnSpc>
                <a:spcPct val="120000"/>
              </a:lnSpc>
              <a:buNone/>
            </a:pPr>
            <a:r>
              <a:rPr lang="he-IL" sz="1800" dirty="0">
                <a:latin typeface="Fb Trampolina" panose="02020503050405020304" pitchFamily="18" charset="-79"/>
                <a:cs typeface="Fb Trampolina" panose="02020503050405020304" pitchFamily="18" charset="-79"/>
              </a:rPr>
              <a:t>מודל הפעלה שיש בו היגיון וסדר שמאפשר הפחתת חרדה ובלבול. </a:t>
            </a:r>
            <a:endParaRPr lang="en-US" sz="1600" dirty="0">
              <a:solidFill>
                <a:srgbClr val="000000"/>
              </a:solidFill>
              <a:effectLst/>
              <a:latin typeface="Adobe Hebrew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</a:pPr>
            <a:r>
              <a:rPr lang="he-IL" sz="2100" b="1" dirty="0">
                <a:solidFill>
                  <a:srgbClr val="000000"/>
                </a:solidFill>
                <a:effectLst/>
                <a:latin typeface="Adobe Hebrew"/>
                <a:ea typeface="Calibri" panose="020F0502020204030204" pitchFamily="34" charset="0"/>
                <a:cs typeface="Fb Trampolina" panose="02020503050405020304" pitchFamily="18" charset="-79"/>
              </a:rPr>
              <a:t>  עצמאות.</a:t>
            </a:r>
          </a:p>
          <a:p>
            <a:pPr marL="365760" lvl="1" indent="0" algn="just">
              <a:lnSpc>
                <a:spcPct val="120000"/>
              </a:lnSpc>
              <a:buNone/>
            </a:pPr>
            <a:r>
              <a:rPr lang="he-IL" sz="1800" dirty="0">
                <a:latin typeface="Fb Trampolina" panose="02020503050405020304" pitchFamily="18" charset="-79"/>
                <a:cs typeface="Fb Trampolina" panose="02020503050405020304" pitchFamily="18" charset="-79"/>
              </a:rPr>
              <a:t>יש לטפח את יכולת הלמידה העצמאית של התלמידים. לייצר תהליכי למידה עצמאיים- מדורגים, מובנים – אך מקדמים שיידרשו מהילדים להתמודד גם לבדם עם חלק מהמשימות. </a:t>
            </a:r>
            <a:endParaRPr lang="en-US" sz="1600" dirty="0">
              <a:solidFill>
                <a:srgbClr val="000000"/>
              </a:solidFill>
              <a:effectLst/>
              <a:latin typeface="Adobe Hebrew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</a:pPr>
            <a:r>
              <a:rPr lang="he-IL" sz="2100" b="1" dirty="0">
                <a:solidFill>
                  <a:srgbClr val="000000"/>
                </a:solidFill>
                <a:effectLst/>
                <a:latin typeface="Adobe Hebrew"/>
                <a:ea typeface="Calibri" panose="020F0502020204030204" pitchFamily="34" charset="0"/>
                <a:cs typeface="Fb Trampolina" panose="02020503050405020304" pitchFamily="18" charset="-79"/>
              </a:rPr>
              <a:t>  תמיכה.</a:t>
            </a:r>
          </a:p>
          <a:p>
            <a:pPr marL="365760" lvl="1" indent="0" algn="just">
              <a:lnSpc>
                <a:spcPct val="120000"/>
              </a:lnSpc>
              <a:buFont typeface="Brush Script MT" pitchFamily="66" charset="0"/>
              <a:buNone/>
            </a:pPr>
            <a:r>
              <a:rPr lang="he-IL" sz="1800" dirty="0">
                <a:solidFill>
                  <a:srgbClr val="000000"/>
                </a:solidFill>
                <a:latin typeface="Adobe Hebrew"/>
                <a:ea typeface="Calibri" panose="020F0502020204030204" pitchFamily="34" charset="0"/>
                <a:cs typeface="Fb Trampolina" panose="02020503050405020304" pitchFamily="18" charset="-79"/>
              </a:rPr>
              <a:t>מקום לביטוי פחדים ושיח רגשי </a:t>
            </a:r>
            <a:endParaRPr lang="en-US" sz="1800" dirty="0">
              <a:solidFill>
                <a:srgbClr val="000000"/>
              </a:solidFill>
              <a:latin typeface="Adobe Hebrew"/>
              <a:ea typeface="Calibri" panose="020F0502020204030204" pitchFamily="34" charset="0"/>
              <a:cs typeface="Fb Trampolina" panose="02020503050405020304" pitchFamily="18" charset="-79"/>
            </a:endParaRPr>
          </a:p>
          <a:p>
            <a:pPr algn="just">
              <a:lnSpc>
                <a:spcPct val="120000"/>
              </a:lnSpc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</a:pPr>
            <a:r>
              <a:rPr lang="he-IL" sz="2100" b="1" dirty="0">
                <a:solidFill>
                  <a:srgbClr val="000000"/>
                </a:solidFill>
                <a:effectLst/>
                <a:latin typeface="Adobe Hebrew"/>
                <a:ea typeface="Calibri" panose="020F0502020204030204" pitchFamily="34" charset="0"/>
                <a:cs typeface="Fb Trampolina" panose="02020503050405020304" pitchFamily="18" charset="-79"/>
              </a:rPr>
              <a:t>  חברתיות.</a:t>
            </a:r>
          </a:p>
          <a:p>
            <a:pPr marL="365760" lvl="1" indent="0" algn="just">
              <a:lnSpc>
                <a:spcPct val="120000"/>
              </a:lnSpc>
              <a:buNone/>
            </a:pPr>
            <a:r>
              <a:rPr lang="he-IL" sz="1800" dirty="0">
                <a:solidFill>
                  <a:srgbClr val="000000"/>
                </a:solidFill>
                <a:latin typeface="Adobe Hebrew"/>
                <a:ea typeface="Calibri" panose="020F0502020204030204" pitchFamily="34" charset="0"/>
                <a:cs typeface="Fb Trampolina" panose="02020503050405020304" pitchFamily="18" charset="-79"/>
              </a:rPr>
              <a:t>דגש לפעילויות לימודיות הנותנות מקום לעשייה שיתופית-קבוצתית ושיח</a:t>
            </a:r>
            <a:endParaRPr lang="en-US" sz="1800" dirty="0">
              <a:solidFill>
                <a:srgbClr val="000000"/>
              </a:solidFill>
              <a:latin typeface="Adobe Hebrew"/>
              <a:ea typeface="Calibri" panose="020F0502020204030204" pitchFamily="34" charset="0"/>
              <a:cs typeface="Fb Trampolina" panose="02020503050405020304" pitchFamily="18" charset="-79"/>
            </a:endParaRPr>
          </a:p>
          <a:p>
            <a:pPr algn="just">
              <a:lnSpc>
                <a:spcPct val="120000"/>
              </a:lnSpc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</a:pPr>
            <a:r>
              <a:rPr lang="he-IL" sz="2100" b="1" dirty="0">
                <a:solidFill>
                  <a:srgbClr val="000000"/>
                </a:solidFill>
                <a:effectLst/>
                <a:latin typeface="Adobe Hebrew"/>
                <a:ea typeface="Calibri" panose="020F0502020204030204" pitchFamily="34" charset="0"/>
                <a:cs typeface="Fb Trampolina" panose="02020503050405020304" pitchFamily="18" charset="-79"/>
              </a:rPr>
              <a:t>  פדגוגיה רלוונטית.</a:t>
            </a:r>
          </a:p>
          <a:p>
            <a:pPr marL="365760" lvl="1" indent="0" algn="just">
              <a:lnSpc>
                <a:spcPct val="120000"/>
              </a:lnSpc>
              <a:buNone/>
            </a:pPr>
            <a:r>
              <a:rPr lang="he-IL" sz="1800" dirty="0">
                <a:solidFill>
                  <a:srgbClr val="000000"/>
                </a:solidFill>
                <a:latin typeface="Adobe Hebrew"/>
                <a:ea typeface="Calibri" panose="020F0502020204030204" pitchFamily="34" charset="0"/>
                <a:cs typeface="Fb Trampolina" panose="02020503050405020304" pitchFamily="18" charset="-79"/>
              </a:rPr>
              <a:t>למידה רב תחומית מבוססת נושא ולמידה מבוססת אתגרים</a:t>
            </a:r>
            <a:endParaRPr lang="en-US" sz="1800" dirty="0">
              <a:solidFill>
                <a:srgbClr val="000000"/>
              </a:solidFill>
              <a:latin typeface="Adobe Hebrew"/>
              <a:ea typeface="Calibri" panose="020F0502020204030204" pitchFamily="34" charset="0"/>
              <a:cs typeface="Fb Trampolina" panose="02020503050405020304" pitchFamily="18" charset="-79"/>
            </a:endParaRPr>
          </a:p>
          <a:p>
            <a:pPr algn="just">
              <a:lnSpc>
                <a:spcPct val="120000"/>
              </a:lnSpc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xmlns="" r:id="rId4"/>
                    </a:ext>
                  </a:extLst>
                </a:blip>
              </a:buBlip>
            </a:pPr>
            <a:r>
              <a:rPr lang="he-IL" sz="2100" b="1" dirty="0">
                <a:solidFill>
                  <a:srgbClr val="000000"/>
                </a:solidFill>
                <a:effectLst/>
                <a:latin typeface="Adobe Hebrew"/>
                <a:ea typeface="Calibri" panose="020F0502020204030204" pitchFamily="34" charset="0"/>
                <a:cs typeface="Fb Trampolina" panose="02020503050405020304" pitchFamily="18" charset="-79"/>
              </a:rPr>
              <a:t>  גמישות.</a:t>
            </a:r>
          </a:p>
          <a:p>
            <a:pPr marL="365760" lvl="1" indent="0" algn="just">
              <a:lnSpc>
                <a:spcPct val="120000"/>
              </a:lnSpc>
              <a:buNone/>
            </a:pPr>
            <a:r>
              <a:rPr lang="he-IL" sz="1800" dirty="0">
                <a:solidFill>
                  <a:srgbClr val="000000"/>
                </a:solidFill>
                <a:latin typeface="Adobe Hebrew"/>
                <a:ea typeface="Calibri" panose="020F0502020204030204" pitchFamily="34" charset="0"/>
                <a:cs typeface="Fb Trampolina" panose="02020503050405020304" pitchFamily="18" charset="-79"/>
              </a:rPr>
              <a:t>הגמישות תבוא לידי ביטוי בדרכי ההוראה, ביכולת להיות מותאמים לילדים שונים וצרכים שונים , בשינויים שייעשו בסדר היום, באיזון בין למידה אקדמית ללמידה רגשית-חברתית ועוד. </a:t>
            </a:r>
            <a:endParaRPr lang="en-US" sz="1800" dirty="0">
              <a:solidFill>
                <a:srgbClr val="000000"/>
              </a:solidFill>
              <a:latin typeface="Adobe Hebrew"/>
              <a:ea typeface="Calibri" panose="020F0502020204030204" pitchFamily="34" charset="0"/>
              <a:cs typeface="Fb Trampolina" panose="02020503050405020304" pitchFamily="18" charset="-79"/>
            </a:endParaRPr>
          </a:p>
          <a:p>
            <a:pPr marL="365760" lvl="1" indent="0" algn="just">
              <a:lnSpc>
                <a:spcPct val="120000"/>
              </a:lnSpc>
              <a:buNone/>
            </a:pPr>
            <a:endParaRPr lang="en-US" sz="1600" dirty="0">
              <a:solidFill>
                <a:srgbClr val="000000"/>
              </a:solidFill>
              <a:effectLst/>
              <a:latin typeface="Adobe Hebrew"/>
              <a:ea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he-IL" dirty="0">
              <a:latin typeface="Fb Trampolina" panose="02020503050405020304" pitchFamily="18" charset="-79"/>
              <a:cs typeface="Fb Trampolina" panose="02020503050405020304" pitchFamily="18" charset="-79"/>
            </a:endParaRPr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658EC81A-2502-4145-B6CF-767EDF9B6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 fontScale="90000"/>
          </a:bodyPr>
          <a:lstStyle/>
          <a:p>
            <a:r>
              <a:rPr lang="he-IL" sz="4000" dirty="0">
                <a:effectLst/>
                <a:latin typeface="Fb Trampolina" panose="02020503050405020304" pitchFamily="18" charset="-79"/>
                <a:ea typeface="Calibri" panose="020F0502020204030204" pitchFamily="34" charset="0"/>
                <a:cs typeface="Fb Trampolina" panose="02020503050405020304" pitchFamily="18" charset="-79"/>
              </a:rPr>
              <a:t>רציונל הלמידה מרחוק 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251668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טבלה 4">
            <a:extLst>
              <a:ext uri="{FF2B5EF4-FFF2-40B4-BE49-F238E27FC236}">
                <a16:creationId xmlns:a16="http://schemas.microsoft.com/office/drawing/2014/main" id="{B92832A3-9EA0-414C-B4C0-E8C571B50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538227"/>
              </p:ext>
            </p:extLst>
          </p:nvPr>
        </p:nvGraphicFramePr>
        <p:xfrm>
          <a:off x="1393330" y="1556792"/>
          <a:ext cx="6357340" cy="4942108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3178670">
                  <a:extLst>
                    <a:ext uri="{9D8B030D-6E8A-4147-A177-3AD203B41FA5}">
                      <a16:colId xmlns:a16="http://schemas.microsoft.com/office/drawing/2014/main" val="3997632385"/>
                    </a:ext>
                  </a:extLst>
                </a:gridCol>
                <a:gridCol w="3178670">
                  <a:extLst>
                    <a:ext uri="{9D8B030D-6E8A-4147-A177-3AD203B41FA5}">
                      <a16:colId xmlns:a16="http://schemas.microsoft.com/office/drawing/2014/main" val="2968834149"/>
                    </a:ext>
                  </a:extLst>
                </a:gridCol>
              </a:tblGrid>
              <a:tr h="323409"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</a:pPr>
                      <a:r>
                        <a:rPr lang="he-IL" sz="1800" dirty="0">
                          <a:ln w="9525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chemeClr val="bg1"/>
                          </a:solidFill>
                          <a:effectLst/>
                          <a:latin typeface="Fb Trampolina" panose="02020503050405020304" pitchFamily="18" charset="-79"/>
                          <a:cs typeface="Fb Trampolina" panose="02020503050405020304" pitchFamily="18" charset="-79"/>
                        </a:rPr>
                        <a:t>מה עושים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Fb Trampolina" panose="02020503050405020304" pitchFamily="18" charset="-79"/>
                        <a:ea typeface="Calibri" panose="020F0502020204030204" pitchFamily="34" charset="0"/>
                        <a:cs typeface="Fb Trampolina" panose="02020503050405020304" pitchFamily="18" charset="-79"/>
                      </a:endParaRPr>
                    </a:p>
                  </a:txBody>
                  <a:tcPr marL="32905" marR="32905" marT="32905" marB="32905">
                    <a:solidFill>
                      <a:srgbClr val="865CA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</a:pPr>
                      <a:r>
                        <a:rPr lang="he-IL" sz="1800" dirty="0">
                          <a:ln w="9525" cap="flat" cmpd="sng" algn="ctr">
                            <a:solidFill>
                              <a:srgbClr val="FFFFFF"/>
                            </a:solidFill>
                            <a:prstDash val="solid"/>
                            <a:round/>
                          </a:ln>
                          <a:solidFill>
                            <a:schemeClr val="bg1"/>
                          </a:solidFill>
                          <a:effectLst/>
                          <a:latin typeface="Fb Trampolina" panose="02020503050405020304" pitchFamily="18" charset="-79"/>
                          <a:cs typeface="Fb Trampolina" panose="02020503050405020304" pitchFamily="18" charset="-79"/>
                        </a:rPr>
                        <a:t>מה העיקרון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Fb Trampolina" panose="02020503050405020304" pitchFamily="18" charset="-79"/>
                        <a:ea typeface="Calibri" panose="020F0502020204030204" pitchFamily="34" charset="0"/>
                        <a:cs typeface="Fb Trampolina" panose="02020503050405020304" pitchFamily="18" charset="-79"/>
                      </a:endParaRPr>
                    </a:p>
                  </a:txBody>
                  <a:tcPr marL="32905" marR="32905" marT="32905" marB="32905">
                    <a:solidFill>
                      <a:srgbClr val="865C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330453"/>
                  </a:ext>
                </a:extLst>
              </a:tr>
              <a:tr h="439483"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</a:pPr>
                      <a:r>
                        <a:rPr lang="he-IL" sz="1200" dirty="0">
                          <a:effectLst/>
                        </a:rPr>
                        <a:t>מפגש בוקר- בוקר (רן):</a:t>
                      </a:r>
                      <a:endParaRPr lang="en-US" sz="1200" dirty="0">
                        <a:effectLst/>
                      </a:endParaRPr>
                    </a:p>
                    <a:p>
                      <a:pPr algn="ctr" rtl="1">
                        <a:lnSpc>
                          <a:spcPct val="120000"/>
                        </a:lnSpc>
                      </a:pPr>
                      <a:r>
                        <a:rPr lang="he-IL" sz="1200" dirty="0">
                          <a:effectLst/>
                        </a:rPr>
                        <a:t>מה נשמע ,מבנה היום, פנייה אישית.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dobe Hebrew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5" marR="32905" marT="32905" marB="32905" anchor="ctr">
                    <a:solidFill>
                      <a:srgbClr val="74D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</a:pPr>
                      <a:r>
                        <a:rPr lang="he-IL" sz="1200" dirty="0">
                          <a:effectLst/>
                        </a:rPr>
                        <a:t>נוכחות, חברתיות.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dobe Hebrew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5" marR="32905" marT="32905" marB="32905" anchor="ctr">
                    <a:solidFill>
                      <a:srgbClr val="74D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477694"/>
                  </a:ext>
                </a:extLst>
              </a:tr>
              <a:tr h="439483"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</a:pPr>
                      <a:r>
                        <a:rPr lang="he-IL" sz="1200" dirty="0">
                          <a:effectLst/>
                        </a:rPr>
                        <a:t>רצועת ליבה:</a:t>
                      </a:r>
                      <a:endParaRPr lang="en-US" sz="1200" dirty="0">
                        <a:effectLst/>
                      </a:endParaRPr>
                    </a:p>
                    <a:p>
                      <a:pPr algn="ctr" rtl="1">
                        <a:lnSpc>
                          <a:spcPct val="120000"/>
                        </a:lnSpc>
                      </a:pPr>
                      <a:r>
                        <a:rPr lang="he-IL" sz="1200" dirty="0">
                          <a:effectLst/>
                        </a:rPr>
                        <a:t>שפה /חשבון /אנגלית בקבוצות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dobe Hebrew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5" marR="32905" marT="32905" marB="32905" anchor="ctr">
                    <a:solidFill>
                      <a:srgbClr val="74D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</a:pPr>
                      <a:r>
                        <a:rPr lang="he-IL" sz="1200" dirty="0">
                          <a:effectLst/>
                        </a:rPr>
                        <a:t>מובנות.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dobe Hebrew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5" marR="32905" marT="32905" marB="32905" anchor="ctr">
                    <a:solidFill>
                      <a:srgbClr val="74D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847687"/>
                  </a:ext>
                </a:extLst>
              </a:tr>
              <a:tr h="615082"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</a:pPr>
                      <a:r>
                        <a:rPr lang="he-IL" sz="1200">
                          <a:effectLst/>
                        </a:rPr>
                        <a:t>רצועת עצמאות 1: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lnSpc>
                          <a:spcPct val="120000"/>
                        </a:lnSpc>
                      </a:pPr>
                      <a:r>
                        <a:rPr lang="he-IL" sz="1200">
                          <a:effectLst/>
                        </a:rPr>
                        <a:t>משימות ליבה – זום פתוח עם המורה. ילדים עצמאיים (עבודה בקבוצות איתי לידי במרחב).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dobe Hebrew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5" marR="32905" marT="32905" marB="32905" anchor="ctr">
                    <a:solidFill>
                      <a:srgbClr val="74D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</a:pPr>
                      <a:r>
                        <a:rPr lang="he-IL" sz="1200">
                          <a:effectLst/>
                        </a:rPr>
                        <a:t>עצמאות , גמישות.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dobe Hebrew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5" marR="32905" marT="32905" marB="32905" anchor="ctr">
                    <a:solidFill>
                      <a:srgbClr val="74D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659079"/>
                  </a:ext>
                </a:extLst>
              </a:tr>
              <a:tr h="264656"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</a:pPr>
                      <a:r>
                        <a:rPr lang="he-IL" sz="1200">
                          <a:effectLst/>
                        </a:rPr>
                        <a:t>רצועת אומנות/חנ"ג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dobe Hebrew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5" marR="32905" marT="32905" marB="32905" anchor="ctr">
                    <a:solidFill>
                      <a:srgbClr val="74D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</a:pPr>
                      <a:r>
                        <a:rPr lang="he-IL" sz="1200">
                          <a:effectLst/>
                        </a:rPr>
                        <a:t>גמישות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dobe Hebrew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5" marR="32905" marT="32905" marB="32905" anchor="ctr">
                    <a:solidFill>
                      <a:srgbClr val="74D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011572"/>
                  </a:ext>
                </a:extLst>
              </a:tr>
              <a:tr h="439483"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</a:pPr>
                      <a:r>
                        <a:rPr lang="he-IL" sz="1200">
                          <a:effectLst/>
                        </a:rPr>
                        <a:t>רצועת נושא/ רצועת ליבה שנייה: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lnSpc>
                          <a:spcPct val="120000"/>
                        </a:lnSpc>
                      </a:pPr>
                      <a:r>
                        <a:rPr lang="he-IL" sz="1200">
                          <a:effectLst/>
                        </a:rPr>
                        <a:t>למידה מבוססת...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dobe Hebrew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5" marR="32905" marT="32905" marB="32905" anchor="ctr">
                    <a:solidFill>
                      <a:srgbClr val="74D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</a:pPr>
                      <a:r>
                        <a:rPr lang="he-IL" sz="1200">
                          <a:effectLst/>
                        </a:rPr>
                        <a:t>פדגוגיה, מובנות, חברתיות.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dobe Hebrew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5" marR="32905" marT="32905" marB="32905" anchor="ctr">
                    <a:solidFill>
                      <a:srgbClr val="74D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056594"/>
                  </a:ext>
                </a:extLst>
              </a:tr>
              <a:tr h="615082"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</a:pPr>
                      <a:r>
                        <a:rPr lang="he-IL" sz="1200">
                          <a:effectLst/>
                        </a:rPr>
                        <a:t>רצועת עצמאות 2: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lnSpc>
                          <a:spcPct val="120000"/>
                        </a:lnSpc>
                      </a:pPr>
                      <a:r>
                        <a:rPr lang="he-IL" sz="1200">
                          <a:effectLst/>
                        </a:rPr>
                        <a:t>משימות פרוייקט/אתגר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lnSpc>
                          <a:spcPct val="120000"/>
                        </a:lnSpc>
                      </a:pPr>
                      <a:r>
                        <a:rPr lang="he-IL" sz="1200">
                          <a:effectLst/>
                        </a:rPr>
                        <a:t>זום פתוח ילדים עצמאיים  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dobe Hebrew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5" marR="32905" marT="32905" marB="32905" anchor="ctr">
                    <a:solidFill>
                      <a:srgbClr val="74D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</a:pPr>
                      <a:r>
                        <a:rPr lang="he-IL" sz="1200">
                          <a:effectLst/>
                        </a:rPr>
                        <a:t>עצמאות, נוכחות , תמיכה.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dobe Hebrew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5" marR="32905" marT="32905" marB="32905" anchor="ctr">
                    <a:solidFill>
                      <a:srgbClr val="74D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16045"/>
                  </a:ext>
                </a:extLst>
              </a:tr>
              <a:tr h="439483"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</a:pPr>
                      <a:r>
                        <a:rPr lang="he-IL" sz="1200">
                          <a:effectLst/>
                        </a:rPr>
                        <a:t>סיכום יום: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lnSpc>
                          <a:spcPct val="120000"/>
                        </a:lnSpc>
                      </a:pPr>
                      <a:r>
                        <a:rPr lang="he-IL" sz="1200">
                          <a:effectLst/>
                        </a:rPr>
                        <a:t> רפלקציה, שיח, הנחיות להמשך.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dobe Hebrew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5" marR="32905" marT="32905" marB="32905" anchor="ctr">
                    <a:solidFill>
                      <a:srgbClr val="74D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</a:pPr>
                      <a:r>
                        <a:rPr lang="he-IL" sz="1200">
                          <a:effectLst/>
                        </a:rPr>
                        <a:t>נוכחות, חברתיות.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dobe Hebrew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5" marR="32905" marT="32905" marB="32905" anchor="ctr">
                    <a:solidFill>
                      <a:srgbClr val="74D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45913"/>
                  </a:ext>
                </a:extLst>
              </a:tr>
              <a:tr h="778419"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</a:pPr>
                      <a:r>
                        <a:rPr lang="he-IL" sz="1200">
                          <a:effectLst/>
                        </a:rPr>
                        <a:t>לאורך היום :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lnSpc>
                          <a:spcPct val="120000"/>
                        </a:lnSpc>
                      </a:pPr>
                      <a:r>
                        <a:rPr lang="he-IL" sz="1200">
                          <a:effectLst/>
                        </a:rPr>
                        <a:t>שיחות אישיות על פי צורך.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lnSpc>
                          <a:spcPct val="120000"/>
                        </a:lnSpc>
                      </a:pPr>
                      <a:r>
                        <a:rPr lang="he-IL" sz="1200">
                          <a:effectLst/>
                        </a:rPr>
                        <a:t>תמיכה לימודית פרטנית על פי צורך – בזמן רצועות העצמאות.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dobe Hebrew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5" marR="32905" marT="32905" marB="32905" anchor="ctr">
                    <a:solidFill>
                      <a:srgbClr val="74D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20000"/>
                        </a:lnSpc>
                      </a:pPr>
                      <a:r>
                        <a:rPr lang="he-IL" sz="1200" dirty="0">
                          <a:effectLst/>
                        </a:rPr>
                        <a:t>תמיכה, גמישות.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dobe Hebrew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2905" marR="32905" marT="32905" marB="32905" anchor="ctr">
                    <a:solidFill>
                      <a:srgbClr val="74D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04190"/>
                  </a:ext>
                </a:extLst>
              </a:tr>
            </a:tbl>
          </a:graphicData>
        </a:graphic>
      </p:graphicFrame>
      <p:sp>
        <p:nvSpPr>
          <p:cNvPr id="7" name="כותרת 6">
            <a:extLst>
              <a:ext uri="{FF2B5EF4-FFF2-40B4-BE49-F238E27FC236}">
                <a16:creationId xmlns:a16="http://schemas.microsoft.com/office/drawing/2014/main" id="{A4B8CF4C-37A5-4785-A6C0-4F280D364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692696"/>
            <a:ext cx="6965245" cy="1202485"/>
          </a:xfrm>
        </p:spPr>
        <p:txBody>
          <a:bodyPr>
            <a:normAutofit/>
          </a:bodyPr>
          <a:lstStyle/>
          <a:p>
            <a:r>
              <a:rPr lang="he-IL" sz="3000" dirty="0">
                <a:solidFill>
                  <a:srgbClr val="000000"/>
                </a:solidFill>
                <a:effectLst/>
                <a:latin typeface="Fb Trampolina" panose="02020503050405020304" pitchFamily="18" charset="-79"/>
                <a:ea typeface="Calibri" panose="020F0502020204030204" pitchFamily="34" charset="0"/>
                <a:cs typeface="Fb Trampolina" panose="02020503050405020304" pitchFamily="18" charset="-79"/>
              </a:rPr>
              <a:t>הפרקטיקה – סדר יום לדוגמא: </a:t>
            </a:r>
            <a:endParaRPr lang="he-IL" sz="3000" dirty="0"/>
          </a:p>
        </p:txBody>
      </p:sp>
    </p:spTree>
    <p:extLst>
      <p:ext uri="{BB962C8B-B14F-4D97-AF65-F5344CB8AC3E}">
        <p14:creationId xmlns:p14="http://schemas.microsoft.com/office/powerpoint/2010/main" val="222123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1C46827-4FE3-4FE2-9EA2-91292130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7" y="916772"/>
            <a:ext cx="6965245" cy="1202485"/>
          </a:xfrm>
        </p:spPr>
        <p:txBody>
          <a:bodyPr>
            <a:normAutofit/>
          </a:bodyPr>
          <a:lstStyle/>
          <a:p>
            <a:r>
              <a:rPr lang="he-IL" sz="3000" dirty="0">
                <a:solidFill>
                  <a:srgbClr val="000000"/>
                </a:solidFill>
                <a:effectLst/>
                <a:latin typeface="Fb Trampolina" panose="02020503050405020304" pitchFamily="18" charset="-79"/>
                <a:ea typeface="Calibri" panose="020F0502020204030204" pitchFamily="34" charset="0"/>
                <a:cs typeface="Fb Trampolina" panose="02020503050405020304" pitchFamily="18" charset="-79"/>
              </a:rPr>
              <a:t>עקרונות בתכנון שבוע </a:t>
            </a:r>
            <a:endParaRPr lang="he-IL" sz="30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2922FA6-713E-4861-A90C-056BC264E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just" rtl="1">
              <a:lnSpc>
                <a:spcPct val="120000"/>
              </a:lnSpc>
            </a:pPr>
            <a:r>
              <a:rPr lang="he-IL" sz="1800" dirty="0">
                <a:solidFill>
                  <a:srgbClr val="000000"/>
                </a:solidFill>
                <a:effectLst/>
                <a:latin typeface="Adobe Hebrew"/>
                <a:ea typeface="Calibri" panose="020F0502020204030204" pitchFamily="34" charset="0"/>
                <a:cs typeface="Fb Trampolina" panose="02020503050405020304" pitchFamily="18" charset="-79"/>
              </a:rPr>
              <a:t>נושא שבועי </a:t>
            </a:r>
            <a:endParaRPr lang="en-US" sz="1800" dirty="0">
              <a:solidFill>
                <a:srgbClr val="000000"/>
              </a:solidFill>
              <a:effectLst/>
              <a:latin typeface="Adobe Hebrew"/>
              <a:ea typeface="Calibri" panose="020F0502020204030204" pitchFamily="34" charset="0"/>
            </a:endParaRPr>
          </a:p>
          <a:p>
            <a:pPr marL="228600" indent="-228600" algn="just" rtl="1">
              <a:lnSpc>
                <a:spcPct val="120000"/>
              </a:lnSpc>
            </a:pPr>
            <a:r>
              <a:rPr lang="he-IL" sz="1800" dirty="0">
                <a:solidFill>
                  <a:srgbClr val="000000"/>
                </a:solidFill>
                <a:effectLst/>
                <a:latin typeface="Adobe Hebrew"/>
                <a:ea typeface="Calibri" panose="020F0502020204030204" pitchFamily="34" charset="0"/>
                <a:cs typeface="Fb Trampolina" panose="02020503050405020304" pitchFamily="18" charset="-79"/>
              </a:rPr>
              <a:t>שיעור כישורי חיים לפחות פעם בשבוע.</a:t>
            </a:r>
            <a:endParaRPr lang="en-US" sz="1800" dirty="0">
              <a:solidFill>
                <a:srgbClr val="000000"/>
              </a:solidFill>
              <a:effectLst/>
              <a:latin typeface="Adobe Hebrew"/>
              <a:ea typeface="Calibri" panose="020F0502020204030204" pitchFamily="34" charset="0"/>
            </a:endParaRPr>
          </a:p>
          <a:p>
            <a:pPr marL="228600" indent="-228600" algn="just" rtl="1">
              <a:lnSpc>
                <a:spcPct val="120000"/>
              </a:lnSpc>
            </a:pPr>
            <a:r>
              <a:rPr lang="he-IL" sz="1800" dirty="0">
                <a:solidFill>
                  <a:srgbClr val="000000"/>
                </a:solidFill>
                <a:effectLst/>
                <a:latin typeface="Adobe Hebrew"/>
                <a:ea typeface="Calibri" panose="020F0502020204030204" pitchFamily="34" charset="0"/>
                <a:cs typeface="Fb Trampolina" panose="02020503050405020304" pitchFamily="18" charset="-79"/>
              </a:rPr>
              <a:t>חינוך גופני מרחוק </a:t>
            </a:r>
            <a:endParaRPr lang="en-US" sz="1800" dirty="0">
              <a:solidFill>
                <a:srgbClr val="000000"/>
              </a:solidFill>
              <a:effectLst/>
              <a:latin typeface="Adobe Hebrew"/>
              <a:ea typeface="Calibri" panose="020F0502020204030204" pitchFamily="34" charset="0"/>
            </a:endParaRPr>
          </a:p>
          <a:p>
            <a:pPr marL="228600" indent="-228600" algn="just" rtl="1">
              <a:lnSpc>
                <a:spcPct val="120000"/>
              </a:lnSpc>
            </a:pPr>
            <a:r>
              <a:rPr lang="he-IL" sz="1800" dirty="0">
                <a:solidFill>
                  <a:srgbClr val="000000"/>
                </a:solidFill>
                <a:effectLst/>
                <a:latin typeface="Adobe Hebrew"/>
                <a:ea typeface="Calibri" panose="020F0502020204030204" pitchFamily="34" charset="0"/>
                <a:cs typeface="Fb Trampolina" panose="02020503050405020304" pitchFamily="18" charset="-79"/>
              </a:rPr>
              <a:t>שיחות אישיות – לפחות פעם בשבועיים שיחה עם כל ילד </a:t>
            </a:r>
            <a:endParaRPr lang="en-US" sz="1800" dirty="0">
              <a:solidFill>
                <a:srgbClr val="000000"/>
              </a:solidFill>
              <a:effectLst/>
              <a:latin typeface="Adobe Hebrew"/>
              <a:ea typeface="Calibri" panose="020F0502020204030204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7330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2412949-CC51-4E3C-BEB0-983A1186E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000" dirty="0">
                <a:solidFill>
                  <a:srgbClr val="000000"/>
                </a:solidFill>
                <a:effectLst/>
                <a:latin typeface="Fb Trampolina" panose="02020503050405020304" pitchFamily="18" charset="-79"/>
                <a:ea typeface="Calibri" panose="020F0502020204030204" pitchFamily="34" charset="0"/>
                <a:cs typeface="Fb Trampolina" panose="02020503050405020304" pitchFamily="18" charset="-79"/>
              </a:rPr>
              <a:t>הקהילה</a:t>
            </a:r>
            <a:endParaRPr lang="he-IL" sz="30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DB5E153-F1B6-4A6D-A238-7CB913289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844824"/>
            <a:ext cx="7704855" cy="4752528"/>
          </a:xfrm>
        </p:spPr>
        <p:txBody>
          <a:bodyPr>
            <a:normAutofit lnSpcReduction="10000"/>
          </a:bodyPr>
          <a:lstStyle/>
          <a:p>
            <a:pPr marL="0" indent="0" algn="ctr" rtl="1">
              <a:lnSpc>
                <a:spcPct val="120000"/>
              </a:lnSpc>
              <a:buNone/>
            </a:pPr>
            <a:r>
              <a:rPr lang="he-IL" sz="1800" dirty="0">
                <a:solidFill>
                  <a:srgbClr val="000000"/>
                </a:solidFill>
                <a:effectLst/>
                <a:latin typeface="Adobe Hebrew"/>
                <a:ea typeface="Calibri" panose="020F0502020204030204" pitchFamily="34" charset="0"/>
                <a:cs typeface="Fb Trampolina" panose="02020503050405020304" pitchFamily="18" charset="-79"/>
              </a:rPr>
              <a:t>חווית השותפות שקהילה יודעת לייצר מבוססת על: </a:t>
            </a:r>
            <a:endParaRPr lang="en-US" sz="1800" dirty="0">
              <a:solidFill>
                <a:srgbClr val="000000"/>
              </a:solidFill>
              <a:effectLst/>
              <a:latin typeface="Adobe Hebrew"/>
              <a:ea typeface="Calibri" panose="020F0502020204030204" pitchFamily="34" charset="0"/>
            </a:endParaRPr>
          </a:p>
          <a:p>
            <a:pPr marL="228600" indent="-228600" algn="just" rtl="1">
              <a:lnSpc>
                <a:spcPct val="120000"/>
              </a:lnSpc>
            </a:pPr>
            <a:r>
              <a:rPr lang="he-IL" sz="1800" dirty="0">
                <a:solidFill>
                  <a:srgbClr val="000000"/>
                </a:solidFill>
                <a:effectLst/>
                <a:latin typeface="Adobe Hebrew"/>
                <a:ea typeface="Calibri" panose="020F0502020204030204" pitchFamily="34" charset="0"/>
                <a:cs typeface="Fb Trampolina" panose="02020503050405020304" pitchFamily="18" charset="-79"/>
              </a:rPr>
              <a:t>אמפתיה.</a:t>
            </a:r>
          </a:p>
          <a:p>
            <a:pPr marL="365760" lvl="1" indent="0" algn="just">
              <a:lnSpc>
                <a:spcPct val="120000"/>
              </a:lnSpc>
              <a:buNone/>
            </a:pPr>
            <a:r>
              <a:rPr lang="he-IL" sz="1800" dirty="0">
                <a:effectLst/>
                <a:ea typeface="Calibri" panose="020F0502020204030204" pitchFamily="34" charset="0"/>
                <a:cs typeface="Fb Trampolina" panose="02020503050405020304" pitchFamily="18" charset="-79"/>
              </a:rPr>
              <a:t>היא הבסיס לקשר, היא דורשת מכולנו להיכנס לרגע לכובעו של האחר, להבין את מקומו, את תחושותיו וההתמודדות בה הוא נמצא. </a:t>
            </a:r>
            <a:endParaRPr lang="en-US" sz="1600" dirty="0">
              <a:solidFill>
                <a:srgbClr val="000000"/>
              </a:solidFill>
              <a:effectLst/>
              <a:latin typeface="Adobe Hebrew"/>
              <a:ea typeface="Calibri" panose="020F0502020204030204" pitchFamily="34" charset="0"/>
            </a:endParaRPr>
          </a:p>
          <a:p>
            <a:pPr marL="228600" indent="-228600" algn="just" rtl="1">
              <a:lnSpc>
                <a:spcPct val="120000"/>
              </a:lnSpc>
            </a:pPr>
            <a:r>
              <a:rPr lang="he-IL" sz="1800" dirty="0">
                <a:solidFill>
                  <a:srgbClr val="000000"/>
                </a:solidFill>
                <a:effectLst/>
                <a:latin typeface="Adobe Hebrew"/>
                <a:ea typeface="Calibri" panose="020F0502020204030204" pitchFamily="34" charset="0"/>
                <a:cs typeface="Fb Trampolina" panose="02020503050405020304" pitchFamily="18" charset="-79"/>
              </a:rPr>
              <a:t>סיוע.</a:t>
            </a:r>
          </a:p>
          <a:p>
            <a:pPr marL="365760" lvl="1" indent="0" algn="just">
              <a:lnSpc>
                <a:spcPct val="120000"/>
              </a:lnSpc>
              <a:buNone/>
            </a:pPr>
            <a:r>
              <a:rPr lang="he-IL" sz="1800" dirty="0">
                <a:effectLst/>
                <a:ea typeface="Calibri" panose="020F0502020204030204" pitchFamily="34" charset="0"/>
                <a:cs typeface="Fb Trampolina" panose="02020503050405020304" pitchFamily="18" charset="-79"/>
              </a:rPr>
              <a:t>ערבות הדדית היא נשמת אפה של קהילה ואדישות היא המחוללת העיקרית של חווית בדידות</a:t>
            </a:r>
            <a:endParaRPr lang="en-US" sz="1600" dirty="0">
              <a:solidFill>
                <a:srgbClr val="000000"/>
              </a:solidFill>
              <a:effectLst/>
              <a:latin typeface="Adobe Hebrew"/>
              <a:ea typeface="Calibri" panose="020F0502020204030204" pitchFamily="34" charset="0"/>
            </a:endParaRPr>
          </a:p>
          <a:p>
            <a:pPr marL="228600" indent="-228600" algn="just" rtl="1">
              <a:lnSpc>
                <a:spcPct val="120000"/>
              </a:lnSpc>
            </a:pPr>
            <a:r>
              <a:rPr lang="he-IL" sz="1800" dirty="0">
                <a:solidFill>
                  <a:srgbClr val="000000"/>
                </a:solidFill>
                <a:effectLst/>
                <a:latin typeface="Adobe Hebrew"/>
                <a:ea typeface="Calibri" panose="020F0502020204030204" pitchFamily="34" charset="0"/>
                <a:cs typeface="Fb Trampolina" panose="02020503050405020304" pitchFamily="18" charset="-79"/>
              </a:rPr>
              <a:t>שגרות.</a:t>
            </a:r>
          </a:p>
          <a:p>
            <a:pPr marL="594360" lvl="1" indent="-228600" algn="just">
              <a:lnSpc>
                <a:spcPct val="120000"/>
              </a:lnSpc>
            </a:pPr>
            <a:r>
              <a:rPr lang="he-IL" sz="1800" u="heavy" dirty="0">
                <a:effectLst/>
                <a:latin typeface="Fb Trampolina" panose="02020503050405020304" pitchFamily="18" charset="-79"/>
                <a:ea typeface="Calibri" panose="020F0502020204030204" pitchFamily="34" charset="0"/>
                <a:cs typeface="Fb Trampolina" panose="02020503050405020304" pitchFamily="18" charset="-79"/>
              </a:rPr>
              <a:t>קו חם לסיוע</a:t>
            </a:r>
            <a:r>
              <a:rPr lang="he-IL" sz="1800" dirty="0">
                <a:effectLst/>
                <a:ea typeface="Calibri" panose="020F0502020204030204" pitchFamily="34" charset="0"/>
                <a:cs typeface="Fb Trampolina" panose="02020503050405020304" pitchFamily="18" charset="-79"/>
              </a:rPr>
              <a:t> </a:t>
            </a:r>
            <a:endParaRPr lang="he-IL" sz="1800" dirty="0">
              <a:solidFill>
                <a:srgbClr val="000000"/>
              </a:solidFill>
              <a:latin typeface="Adobe Hebrew"/>
              <a:ea typeface="Calibri" panose="020F0502020204030204" pitchFamily="34" charset="0"/>
              <a:cs typeface="Fb Trampolina" panose="02020503050405020304" pitchFamily="18" charset="-79"/>
            </a:endParaRPr>
          </a:p>
          <a:p>
            <a:pPr marL="594360" lvl="1" indent="-228600" algn="just">
              <a:lnSpc>
                <a:spcPct val="120000"/>
              </a:lnSpc>
            </a:pPr>
            <a:r>
              <a:rPr lang="he-IL" sz="1800" u="heavy" dirty="0">
                <a:effectLst/>
                <a:latin typeface="Fb Trampolina" panose="02020503050405020304" pitchFamily="18" charset="-79"/>
                <a:ea typeface="Calibri" panose="020F0502020204030204" pitchFamily="34" charset="0"/>
                <a:cs typeface="Fb Trampolina" panose="02020503050405020304" pitchFamily="18" charset="-79"/>
              </a:rPr>
              <a:t>זום פתוח להורים</a:t>
            </a:r>
            <a:r>
              <a:rPr lang="he-IL" sz="1800" dirty="0">
                <a:effectLst/>
                <a:ea typeface="Calibri" panose="020F0502020204030204" pitchFamily="34" charset="0"/>
                <a:cs typeface="Fb Trampolina" panose="02020503050405020304" pitchFamily="18" charset="-79"/>
              </a:rPr>
              <a:t> </a:t>
            </a:r>
          </a:p>
          <a:p>
            <a:pPr marL="594360" lvl="1" indent="-228600" algn="just">
              <a:lnSpc>
                <a:spcPct val="120000"/>
              </a:lnSpc>
            </a:pPr>
            <a:r>
              <a:rPr lang="he-IL" sz="1800" u="heavy" dirty="0">
                <a:effectLst/>
                <a:latin typeface="Fb Trampolina" panose="02020503050405020304" pitchFamily="18" charset="-79"/>
                <a:ea typeface="Calibri" panose="020F0502020204030204" pitchFamily="34" charset="0"/>
                <a:cs typeface="Fb Trampolina" panose="02020503050405020304" pitchFamily="18" charset="-79"/>
              </a:rPr>
              <a:t>שיח קהילתי</a:t>
            </a:r>
            <a:r>
              <a:rPr lang="he-IL" sz="1800" dirty="0">
                <a:effectLst/>
                <a:ea typeface="Calibri" panose="020F0502020204030204" pitchFamily="34" charset="0"/>
                <a:cs typeface="Fb Trampolina" panose="02020503050405020304" pitchFamily="18" charset="-79"/>
              </a:rPr>
              <a:t> </a:t>
            </a:r>
          </a:p>
          <a:p>
            <a:pPr marL="594360" lvl="1" indent="-228600" algn="just">
              <a:lnSpc>
                <a:spcPct val="120000"/>
              </a:lnSpc>
            </a:pPr>
            <a:r>
              <a:rPr lang="he-IL" sz="1800" u="heavy" dirty="0">
                <a:effectLst/>
                <a:latin typeface="Fb Trampolina" panose="02020503050405020304" pitchFamily="18" charset="-79"/>
                <a:ea typeface="Calibri" panose="020F0502020204030204" pitchFamily="34" charset="0"/>
                <a:cs typeface="Fb Trampolina" panose="02020503050405020304" pitchFamily="18" charset="-79"/>
              </a:rPr>
              <a:t>הנהגת הורים</a:t>
            </a:r>
            <a:r>
              <a:rPr lang="he-IL" sz="1800" dirty="0">
                <a:effectLst/>
                <a:ea typeface="Calibri" panose="020F0502020204030204" pitchFamily="34" charset="0"/>
                <a:cs typeface="Fb Trampolina" panose="02020503050405020304" pitchFamily="18" charset="-79"/>
              </a:rPr>
              <a:t> </a:t>
            </a:r>
          </a:p>
          <a:p>
            <a:pPr marL="594360" lvl="1" indent="-228600" algn="just">
              <a:lnSpc>
                <a:spcPct val="120000"/>
              </a:lnSpc>
            </a:pPr>
            <a:r>
              <a:rPr lang="he-IL" sz="1800" u="heavy" dirty="0">
                <a:effectLst/>
                <a:latin typeface="Fb Trampolina" panose="02020503050405020304" pitchFamily="18" charset="-79"/>
                <a:ea typeface="Calibri" panose="020F0502020204030204" pitchFamily="34" charset="0"/>
                <a:cs typeface="Fb Trampolina" panose="02020503050405020304" pitchFamily="18" charset="-79"/>
              </a:rPr>
              <a:t>עדכונים שבועיים</a:t>
            </a:r>
            <a:r>
              <a:rPr lang="he-IL" sz="1800" dirty="0">
                <a:effectLst/>
                <a:ea typeface="Calibri" panose="020F0502020204030204" pitchFamily="34" charset="0"/>
                <a:cs typeface="Fb Trampolina" panose="02020503050405020304" pitchFamily="18" charset="-79"/>
              </a:rPr>
              <a:t> </a:t>
            </a:r>
            <a:endParaRPr lang="en-US" sz="1600" dirty="0">
              <a:solidFill>
                <a:srgbClr val="000000"/>
              </a:solidFill>
              <a:effectLst/>
              <a:latin typeface="Adobe Hebrew"/>
              <a:ea typeface="Calibri" panose="020F0502020204030204" pitchFamily="34" charset="0"/>
            </a:endParaRP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3372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027241"/>
          </a:xfrm>
        </p:spPr>
        <p:txBody>
          <a:bodyPr>
            <a:normAutofit/>
          </a:bodyPr>
          <a:lstStyle/>
          <a:p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צוות לומד</a:t>
            </a:r>
            <a:endParaRPr lang="he-IL" dirty="0">
              <a:latin typeface="Fb Trampolina" panose="02020503050405020304" pitchFamily="18" charset="-79"/>
              <a:cs typeface="Fb Trampolina" panose="02020503050405020304" pitchFamily="18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565" y="1844823"/>
            <a:ext cx="6012160" cy="4509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71515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82480056"/>
              </p:ext>
            </p:extLst>
          </p:nvPr>
        </p:nvGraphicFramePr>
        <p:xfrm>
          <a:off x="1619672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669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5E371B-83BA-4026-A5A4-0589249EE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95E371B-83BA-4026-A5A4-0589249EE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95E371B-83BA-4026-A5A4-0589249EE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C3FC3E-70FB-4640-A9FA-90CF36E13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8EC3FC3E-70FB-4640-A9FA-90CF36E13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EC3FC3E-70FB-4640-A9FA-90CF36E136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B664AE-C141-45E9-B443-86E6A9092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B4B664AE-C141-45E9-B443-86E6A9092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B4B664AE-C141-45E9-B443-86E6A9092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F19ED5-15FB-43DD-A3A7-0D2753F0B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0AF19ED5-15FB-43DD-A3A7-0D2753F0B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0AF19ED5-15FB-43DD-A3A7-0D2753F0B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446B76-3C1E-4DA2-8592-EB9017337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FA446B76-3C1E-4DA2-8592-EB9017337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FA446B76-3C1E-4DA2-8592-EB9017337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E9CB37-DE41-4E7D-AF4D-B2CE8EF19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6DE9CB37-DE41-4E7D-AF4D-B2CE8EF19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6DE9CB37-DE41-4E7D-AF4D-B2CE8EF194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כח אדם תשפ"א</a:t>
            </a:r>
            <a:endParaRPr lang="he-IL" dirty="0">
              <a:latin typeface="Fb Trampolina" panose="02020503050405020304" pitchFamily="18" charset="-79"/>
              <a:cs typeface="Fb Trampolina" panose="02020503050405020304" pitchFamily="18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שעות משרד החינוך.</a:t>
            </a:r>
          </a:p>
          <a:p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שעות עיריה.</a:t>
            </a:r>
          </a:p>
          <a:p>
            <a:endParaRPr lang="he-IL" dirty="0">
              <a:latin typeface="Fb Trampolina" panose="02020503050405020304" pitchFamily="18" charset="-79"/>
              <a:cs typeface="Fb Trampolina" panose="02020503050405020304" pitchFamily="18" charset="-79"/>
            </a:endParaRPr>
          </a:p>
          <a:p>
            <a:endParaRPr lang="he-IL" dirty="0" smtClean="0">
              <a:latin typeface="Fb Trampolina" panose="02020503050405020304" pitchFamily="18" charset="-79"/>
              <a:cs typeface="Fb Trampolina" panose="02020503050405020304" pitchFamily="18" charset="-79"/>
            </a:endParaRPr>
          </a:p>
          <a:p>
            <a:endParaRPr lang="he-IL" dirty="0" smtClean="0">
              <a:latin typeface="Fb Trampolina" panose="02020503050405020304" pitchFamily="18" charset="-79"/>
              <a:cs typeface="Fb Trampolina" panose="02020503050405020304" pitchFamily="18" charset="-79"/>
            </a:endParaRPr>
          </a:p>
          <a:p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תקציב העשרה.</a:t>
            </a:r>
          </a:p>
          <a:p>
            <a:r>
              <a:rPr lang="he-IL" dirty="0" smtClean="0">
                <a:latin typeface="Fb Trampolina" panose="02020503050405020304" pitchFamily="18" charset="-79"/>
                <a:cs typeface="Fb Trampolina" panose="02020503050405020304" pitchFamily="18" charset="-79"/>
              </a:rPr>
              <a:t>מרחבים.</a:t>
            </a:r>
            <a:endParaRPr lang="he-IL" dirty="0">
              <a:latin typeface="Fb Trampolina" panose="02020503050405020304" pitchFamily="18" charset="-79"/>
              <a:cs typeface="Fb Trampolina" panose="02020503050405020304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8756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23059"/>
            <a:ext cx="2891396" cy="55737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24744"/>
            <a:ext cx="2907552" cy="55911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913159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נעץ">
  <a:themeElements>
    <a:clrScheme name="נעץ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נעץ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נעץ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8269</TotalTime>
  <Words>691</Words>
  <Application>Microsoft Office PowerPoint</Application>
  <PresentationFormat>On-screen Show (4:3)</PresentationFormat>
  <Paragraphs>112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Calibri</vt:lpstr>
      <vt:lpstr>Rage Italic</vt:lpstr>
      <vt:lpstr>Franklin Gothic Book</vt:lpstr>
      <vt:lpstr>Brush Script MT</vt:lpstr>
      <vt:lpstr>Constantia</vt:lpstr>
      <vt:lpstr>Wingdings</vt:lpstr>
      <vt:lpstr>Arial</vt:lpstr>
      <vt:lpstr>Adobe Hebrew</vt:lpstr>
      <vt:lpstr>Aharoni</vt:lpstr>
      <vt:lpstr>Fb Trampolina</vt:lpstr>
      <vt:lpstr>David</vt:lpstr>
      <vt:lpstr>Guttman Yad</vt:lpstr>
      <vt:lpstr>נעץ</vt:lpstr>
      <vt:lpstr>        </vt:lpstr>
      <vt:lpstr>רציונל הלמידה מרחוק </vt:lpstr>
      <vt:lpstr>הפרקטיקה – סדר יום לדוגמא: </vt:lpstr>
      <vt:lpstr>עקרונות בתכנון שבוע </vt:lpstr>
      <vt:lpstr>הקהילה</vt:lpstr>
      <vt:lpstr>צוות לומד</vt:lpstr>
      <vt:lpstr>PowerPoint Presentation</vt:lpstr>
      <vt:lpstr>כח אדם תשפ"א</vt:lpstr>
      <vt:lpstr>PowerPoint Presentation</vt:lpstr>
      <vt:lpstr>PowerPoint Presentation</vt:lpstr>
      <vt:lpstr>PowerPoint Presentation</vt:lpstr>
      <vt:lpstr>אתר בית הספר - בהרצה</vt:lpstr>
      <vt:lpstr>קישורים חשובים</vt:lpstr>
      <vt:lpstr>הנהגת הורים</vt:lpstr>
      <vt:lpstr>הנהגת הורים - ועדות</vt:lpstr>
      <vt:lpstr>אמנת הנהגת הורים</vt:lpstr>
      <vt:lpstr>שנה טובה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משפחה</dc:creator>
  <cp:lastModifiedBy>‏‏משתמש Windows</cp:lastModifiedBy>
  <cp:revision>463</cp:revision>
  <dcterms:created xsi:type="dcterms:W3CDTF">2012-08-05T16:15:08Z</dcterms:created>
  <dcterms:modified xsi:type="dcterms:W3CDTF">2020-09-15T14:24:47Z</dcterms:modified>
</cp:coreProperties>
</file>