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60" r:id="rId3"/>
    <p:sldId id="265" r:id="rId4"/>
    <p:sldId id="267" r:id="rId5"/>
    <p:sldId id="270" r:id="rId6"/>
    <p:sldId id="269" r:id="rId7"/>
    <p:sldId id="268" r:id="rId8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Fb Trampolina" panose="02020503050405020304" pitchFamily="18" charset="-79"/>
      <p:regular r:id="rId15"/>
    </p:embeddedFont>
  </p:embeddedFontLst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D1F6"/>
    <a:srgbClr val="875CA7"/>
    <a:srgbClr val="865CA6"/>
    <a:srgbClr val="865CA7"/>
    <a:srgbClr val="7B6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6265" autoAdjust="0"/>
  </p:normalViewPr>
  <p:slideViewPr>
    <p:cSldViewPr snapToGrid="0">
      <p:cViewPr varScale="1">
        <p:scale>
          <a:sx n="86" d="100"/>
          <a:sy n="86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D8D6-6E9A-4B87-ACE6-CDAF33749B41}" type="datetimeFigureOut">
              <a:rPr lang="he-IL" smtClean="0"/>
              <a:t>י"ג/חשון/תשפ"ג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8122-D1C3-401B-8C57-53C53331A3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4708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D8D6-6E9A-4B87-ACE6-CDAF33749B41}" type="datetimeFigureOut">
              <a:rPr lang="he-IL" smtClean="0"/>
              <a:t>י"ג/חשון/תשפ"ג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8122-D1C3-401B-8C57-53C53331A3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9802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D8D6-6E9A-4B87-ACE6-CDAF33749B41}" type="datetimeFigureOut">
              <a:rPr lang="he-IL" smtClean="0"/>
              <a:t>י"ג/חשון/תשפ"ג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8122-D1C3-401B-8C57-53C53331A3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876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D8D6-6E9A-4B87-ACE6-CDAF33749B41}" type="datetimeFigureOut">
              <a:rPr lang="he-IL" smtClean="0"/>
              <a:t>י"ג/חשון/תשפ"ג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8122-D1C3-401B-8C57-53C53331A3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7703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D8D6-6E9A-4B87-ACE6-CDAF33749B41}" type="datetimeFigureOut">
              <a:rPr lang="he-IL" smtClean="0"/>
              <a:t>י"ג/חשון/תשפ"ג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8122-D1C3-401B-8C57-53C53331A3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2682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D8D6-6E9A-4B87-ACE6-CDAF33749B41}" type="datetimeFigureOut">
              <a:rPr lang="he-IL" smtClean="0"/>
              <a:t>י"ג/חשון/תשפ"ג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8122-D1C3-401B-8C57-53C53331A3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630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D8D6-6E9A-4B87-ACE6-CDAF33749B41}" type="datetimeFigureOut">
              <a:rPr lang="he-IL" smtClean="0"/>
              <a:t>י"ג/חשון/תשפ"ג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8122-D1C3-401B-8C57-53C53331A3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977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D8D6-6E9A-4B87-ACE6-CDAF33749B41}" type="datetimeFigureOut">
              <a:rPr lang="he-IL" smtClean="0"/>
              <a:t>י"ג/חשון/תשפ"ג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8122-D1C3-401B-8C57-53C53331A3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824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D8D6-6E9A-4B87-ACE6-CDAF33749B41}" type="datetimeFigureOut">
              <a:rPr lang="he-IL" smtClean="0"/>
              <a:t>י"ג/חשון/תשפ"ג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8122-D1C3-401B-8C57-53C53331A3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15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D8D6-6E9A-4B87-ACE6-CDAF33749B41}" type="datetimeFigureOut">
              <a:rPr lang="he-IL" smtClean="0"/>
              <a:t>י"ג/חשון/תשפ"ג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8122-D1C3-401B-8C57-53C53331A3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369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D8D6-6E9A-4B87-ACE6-CDAF33749B41}" type="datetimeFigureOut">
              <a:rPr lang="he-IL" smtClean="0"/>
              <a:t>י"ג/חשון/תשפ"ג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8122-D1C3-401B-8C57-53C53331A3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398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8D8D6-6E9A-4B87-ACE6-CDAF33749B41}" type="datetimeFigureOut">
              <a:rPr lang="he-IL" smtClean="0"/>
              <a:t>י"ג/חשון/תשפ"ג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8122-D1C3-401B-8C57-53C53331A3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721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5853C1AF-D432-488B-B500-E1AFB1AB8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86" y="-38477"/>
            <a:ext cx="12192000" cy="69349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61236" y="864435"/>
            <a:ext cx="7754915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 b="1" dirty="0">
                <a:solidFill>
                  <a:srgbClr val="865CA6"/>
                </a:solidFill>
                <a:latin typeface="Fb Trampolina" panose="02020503050405020304" pitchFamily="18" charset="-79"/>
                <a:cs typeface="Fb Trampolina" panose="02020503050405020304" pitchFamily="18" charset="-79"/>
              </a:rPr>
              <a:t>הנהגת הורים </a:t>
            </a:r>
          </a:p>
          <a:p>
            <a:pPr algn="ctr"/>
            <a:r>
              <a:rPr lang="he-IL" sz="6000" b="1" dirty="0">
                <a:solidFill>
                  <a:srgbClr val="865CA6"/>
                </a:solidFill>
                <a:latin typeface="Fb Trampolina" panose="02020503050405020304" pitchFamily="18" charset="-79"/>
                <a:cs typeface="Fb Trampolina" panose="02020503050405020304" pitchFamily="18" charset="-79"/>
              </a:rPr>
              <a:t>18.09.2022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5B134320-095B-49F6-B008-7780D31FF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688" y="1429407"/>
            <a:ext cx="1839861" cy="239627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708392" y="5114375"/>
            <a:ext cx="4134871" cy="1644427"/>
            <a:chOff x="7708392" y="5114375"/>
            <a:chExt cx="4134871" cy="164442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7844" y="5114375"/>
              <a:ext cx="633927" cy="100282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08392" y="5475594"/>
              <a:ext cx="4134871" cy="12832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714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12454 L -0.15222 0.03148 C -0.1836 0.0669 -0.23099 0.08727 -0.28073 0.08727 C -0.33737 0.08727 -0.38282 0.0669 -0.41394 0.03148 L -0.56524 -0.12454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8" y="1057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3.54167E-6 1.85185E-6 C -0.00638 0.00069 -0.01276 -0.00046 -0.01901 0.00162 C -0.02109 0.00231 -0.02214 0.00694 -0.02422 0.00764 L -0.0276 0.00926 C -0.0362 0.0169 -0.02552 0.00764 -0.03542 0.01551 C -0.03659 0.01643 -0.03763 0.01759 -0.0388 0.01852 C -0.05 0.02592 -0.03307 0.01227 -0.04662 0.02315 C -0.04779 0.02407 -0.04883 0.02523 -0.05013 0.02616 C -0.05508 0.02963 -0.05469 0.0287 -0.05951 0.03079 C -0.06068 0.03125 -0.06185 0.03217 -0.06302 0.03217 C -0.08138 0.0338 -0.11823 0.03542 -0.11823 0.03542 C -0.12266 0.03657 -0.125 0.03704 -0.12943 0.03842 C -0.13086 0.03889 -0.13229 0.03935 -0.13372 0.04005 C -0.13828 0.03935 -0.14284 0.03912 -0.14753 0.03842 C -0.15287 0.0375 -0.1513 0.03611 -0.1569 0.0338 C -0.15898 0.03287 -0.16107 0.03287 -0.16302 0.03217 C -0.16537 0.03148 -0.16758 0.03032 -0.16992 0.02917 C -0.17188 0.02824 -0.17383 0.02685 -0.17591 0.02616 C -0.1793 0.02477 -0.18294 0.02477 -0.18633 0.02315 C -0.18828 0.02199 -0.19023 0.0206 -0.19232 0.01991 C -0.19635 0.01875 -0.20039 0.01829 -0.20443 0.0169 L -0.21302 0.01389 C -0.21419 0.01342 -0.21523 0.01273 -0.21641 0.01227 C -0.21875 0.01157 -0.22109 0.01134 -0.22331 0.01088 C -0.22773 0.0088 -0.22969 0.00856 -0.23372 0.00162 C -0.23503 -0.0007 -0.23698 -0.00486 -0.2388 -0.00602 C -0.24023 -0.00695 -0.2418 -0.00718 -0.24323 -0.00764 C -0.25065 -0.01551 -0.24427 -0.00926 -0.25182 -0.01528 C -0.253 -0.0162 -0.25404 -0.01736 -0.25521 -0.01829 C -0.25729 -0.01991 -0.25912 -0.02037 -0.26133 -0.0213 C -0.26471 -0.02315 -0.2638 -0.02361 -0.26823 -0.02454 C -0.28164 -0.02732 -0.28294 -0.02639 -0.29323 -0.02917 C -0.3 -0.03079 -0.29714 -0.03033 -0.30443 -0.03357 C -0.30664 -0.03472 -0.30898 -0.03565 -0.31133 -0.03681 C -0.31328 -0.03773 -0.31523 -0.03935 -0.31732 -0.03982 C -0.32357 -0.04097 -0.32995 -0.04074 -0.33633 -0.0412 L -0.35781 -0.03982 C -0.36042 -0.03958 -0.36302 -0.03866 -0.36563 -0.0382 L -0.38711 -0.03519 C -0.38854 -0.03472 -0.3901 -0.03449 -0.39141 -0.03357 C -0.39805 -0.03009 -0.39336 -0.03102 -0.39922 -0.02917 C -0.4026 -0.02801 -0.40612 -0.02732 -0.40951 -0.02593 C -0.41927 -0.02222 -0.41471 -0.02361 -0.42331 -0.0213 C -0.4362 -0.01389 -0.42669 -0.01829 -0.4526 -0.01991 C -0.46185 -0.01875 -0.47109 -0.01921 -0.48021 -0.0169 C -0.48333 -0.01597 -0.48594 -0.0125 -0.4888 -0.01065 L -0.49141 -0.00903 C -0.49675 -0.00278 -0.49089 -0.00903 -0.49831 -0.00463 C -0.5069 0.00046 -0.49609 -0.00324 -0.50612 0.00162 C -0.50781 0.00231 -0.50951 0.00255 -0.51133 0.00324 C -0.5194 0.01042 -0.50912 0.00208 -0.51992 0.00764 C -0.52109 0.00833 -0.52214 0.01018 -0.52331 0.01088 C -0.52474 0.01157 -0.52617 0.0118 -0.5276 0.01227 C -0.52852 0.01273 -0.52943 0.01342 -0.53021 0.01389 C -0.53451 0.01898 -0.53177 0.0169 -0.5388 0.0169 L -0.5569 0.01088 " pathEditMode="relative" ptsTypes="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2685" y="998035"/>
            <a:ext cx="824663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6000" dirty="0">
                <a:solidFill>
                  <a:srgbClr val="865CA6"/>
                </a:solidFill>
                <a:latin typeface="Fb Trampolina" panose="02020503050405020304" pitchFamily="18" charset="-79"/>
                <a:cs typeface="Fb Trampolina" panose="02020503050405020304" pitchFamily="18" charset="-79"/>
              </a:rPr>
              <a:t>שיפוצי קיץ ושיפוצים עתידיים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4D14D73A-E8B9-475C-B2EC-2BE21DBB52ED}"/>
              </a:ext>
            </a:extLst>
          </p:cNvPr>
          <p:cNvSpPr txBox="1"/>
          <p:nvPr/>
        </p:nvSpPr>
        <p:spPr>
          <a:xfrm>
            <a:off x="1406981" y="2158663"/>
            <a:ext cx="10105623" cy="53553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4000" u="sng" dirty="0">
                <a:solidFill>
                  <a:srgbClr val="7B62AC"/>
                </a:solidFill>
                <a:latin typeface="Fb Trampolina" panose="02020503050405020304" pitchFamily="18" charset="-79"/>
                <a:cs typeface="Fb Trampolina" panose="02020503050405020304" pitchFamily="18" charset="-79"/>
              </a:rPr>
              <a:t>בוצע בקיץ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Fb Trampolina" panose="02020503050405020304" pitchFamily="18" charset="-79"/>
                <a:cs typeface="Fb Trampolina" panose="02020503050405020304" pitchFamily="18" charset="-79"/>
              </a:rPr>
              <a:t>בור קפיצה לרוחק.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Fb Trampolina" panose="02020503050405020304" pitchFamily="18" charset="-79"/>
                <a:cs typeface="Fb Trampolina" panose="02020503050405020304" pitchFamily="18" charset="-79"/>
              </a:rPr>
              <a:t> מדרגות חדשות בטריבונות.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Fb Trampolina" panose="02020503050405020304" pitchFamily="18" charset="-79"/>
                <a:cs typeface="Fb Trampolina" panose="02020503050405020304" pitchFamily="18" charset="-79"/>
              </a:rPr>
              <a:t> ברזייה חיצונית חדשה (כולל גוף קירור בחלק הפנימי).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Fb Trampolina" panose="02020503050405020304" pitchFamily="18" charset="-79"/>
                <a:cs typeface="Fb Trampolina" panose="02020503050405020304" pitchFamily="18" charset="-79"/>
              </a:rPr>
              <a:t> שירותי מורים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Fb Trampolina" panose="02020503050405020304" pitchFamily="18" charset="-79"/>
                <a:cs typeface="Fb Trampolina" panose="02020503050405020304" pitchFamily="18" charset="-79"/>
              </a:rPr>
              <a:t>צביעת כיתות ומסדרונות.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Fb Trampolina" panose="02020503050405020304" pitchFamily="18" charset="-79"/>
                <a:cs typeface="Fb Trampolina" panose="02020503050405020304" pitchFamily="18" charset="-79"/>
              </a:rPr>
              <a:t> החלפת ריפוד לספות למידה בקומה האחרונה.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Fb Trampolina" panose="02020503050405020304" pitchFamily="18" charset="-79"/>
                <a:cs typeface="Fb Trampolina" panose="02020503050405020304" pitchFamily="18" charset="-79"/>
              </a:rPr>
              <a:t>החלפת ספרות במסדרונות.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Fb Trampolina" panose="02020503050405020304" pitchFamily="18" charset="-79"/>
                <a:cs typeface="Fb Trampolina" panose="02020503050405020304" pitchFamily="18" charset="-79"/>
              </a:rPr>
              <a:t>דשא סינטטי נוסף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4000" u="sng" dirty="0">
                <a:solidFill>
                  <a:srgbClr val="7B62AC"/>
                </a:solidFill>
                <a:latin typeface="Fb Trampolina" panose="02020503050405020304" pitchFamily="18" charset="-79"/>
                <a:cs typeface="Fb Trampolina" panose="02020503050405020304" pitchFamily="18" charset="-79"/>
              </a:rPr>
              <a:t>בעתיד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Fb Trampolina" panose="02020503050405020304" pitchFamily="18" charset="-79"/>
                <a:cs typeface="Fb Trampolina" panose="02020503050405020304" pitchFamily="18" charset="-79"/>
              </a:rPr>
              <a:t>קירוי מגרש הכדורסל – </a:t>
            </a:r>
            <a:r>
              <a:rPr lang="he-IL" sz="2400" dirty="0">
                <a:effectLst/>
                <a:latin typeface="Fb Trampolina" panose="02020503050405020304" pitchFamily="18" charset="-79"/>
                <a:ea typeface="Calibri" panose="020F0502020204030204" pitchFamily="34" charset="0"/>
                <a:cs typeface="Fb Trampolina" panose="02020503050405020304" pitchFamily="18" charset="-79"/>
              </a:rPr>
              <a:t>נדחה לשנה הבאה בגלל שינוי אופן הביצוע  ע״י העירייה</a:t>
            </a:r>
            <a:endParaRPr lang="he-IL" sz="2400" dirty="0">
              <a:latin typeface="Fb Trampolina" panose="02020503050405020304" pitchFamily="18" charset="-79"/>
              <a:cs typeface="Fb Trampolina" panose="02020503050405020304" pitchFamily="18" charset="-79"/>
            </a:endParaRPr>
          </a:p>
          <a:p>
            <a:pPr algn="r" rtl="1"/>
            <a:endParaRPr lang="he-IL" sz="4000" u="sng" dirty="0">
              <a:solidFill>
                <a:srgbClr val="7B62AC"/>
              </a:solidFill>
              <a:latin typeface="Fb Trampolina" panose="02020503050405020304" pitchFamily="18" charset="-79"/>
              <a:cs typeface="Fb Trampolina" panose="02020503050405020304" pitchFamily="18" charset="-79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61C3849F-C553-41FD-8FF4-25E3DF8207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04" y="2430181"/>
            <a:ext cx="4684691" cy="312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3357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A9BD393-1735-4011-8A18-913298B55F27}"/>
              </a:ext>
            </a:extLst>
          </p:cNvPr>
          <p:cNvSpPr txBox="1"/>
          <p:nvPr/>
        </p:nvSpPr>
        <p:spPr>
          <a:xfrm>
            <a:off x="3342063" y="2243176"/>
            <a:ext cx="440242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b="1" dirty="0">
                <a:latin typeface="Fb Trampolina" panose="02020503050405020304" pitchFamily="18" charset="-79"/>
                <a:cs typeface="Fb Trampolina" panose="02020503050405020304" pitchFamily="18" charset="-79"/>
              </a:rPr>
              <a:t>עבודה אינטנסיבית עם הצוות.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b="1" dirty="0">
                <a:latin typeface="Fb Trampolina" panose="02020503050405020304" pitchFamily="18" charset="-79"/>
                <a:cs typeface="Fb Trampolina" panose="02020503050405020304" pitchFamily="18" charset="-79"/>
              </a:rPr>
              <a:t>תהליכי למידה ומיפוי.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C2554D6A-AFA2-4394-9994-A9B30F1AD70A}"/>
              </a:ext>
            </a:extLst>
          </p:cNvPr>
          <p:cNvSpPr txBox="1"/>
          <p:nvPr/>
        </p:nvSpPr>
        <p:spPr>
          <a:xfrm>
            <a:off x="7904504" y="2979171"/>
            <a:ext cx="4202388" cy="40626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b="1" dirty="0">
                <a:solidFill>
                  <a:srgbClr val="865CA7"/>
                </a:solidFill>
                <a:latin typeface="Fb Trampolina" panose="02020503050405020304" pitchFamily="18" charset="-79"/>
                <a:cs typeface="Fb Trampolina" panose="02020503050405020304" pitchFamily="18" charset="-79"/>
              </a:rPr>
              <a:t>המשך עבודה אינטנסיבית במסגרת </a:t>
            </a:r>
          </a:p>
          <a:p>
            <a:pPr algn="r" rtl="1"/>
            <a:r>
              <a:rPr lang="he-IL" sz="2400" b="1" dirty="0">
                <a:solidFill>
                  <a:srgbClr val="865CA7"/>
                </a:solidFill>
                <a:latin typeface="Fb Trampolina" panose="02020503050405020304" pitchFamily="18" charset="-79"/>
                <a:cs typeface="Fb Trampolina" panose="02020503050405020304" pitchFamily="18" charset="-79"/>
              </a:rPr>
              <a:t>העשרה לשכבות הגיל השונות. </a:t>
            </a:r>
          </a:p>
          <a:p>
            <a:pPr marL="914400" lvl="1" indent="-457200" algn="r" rtl="1">
              <a:buFont typeface="Wingdings" panose="05000000000000000000" pitchFamily="2" charset="2"/>
              <a:buChar char="§"/>
            </a:pPr>
            <a:r>
              <a:rPr lang="he-IL" sz="2400" dirty="0">
                <a:latin typeface="Fb Trampolina" panose="02020503050405020304" pitchFamily="18" charset="-79"/>
                <a:cs typeface="Fb Trampolina" panose="02020503050405020304" pitchFamily="18" charset="-79"/>
              </a:rPr>
              <a:t>מצמיחים </a:t>
            </a:r>
          </a:p>
          <a:p>
            <a:pPr marL="914400" lvl="1" indent="-457200" algn="r" rtl="1">
              <a:buFont typeface="Wingdings" panose="05000000000000000000" pitchFamily="2" charset="2"/>
              <a:buChar char="§"/>
            </a:pPr>
            <a:r>
              <a:rPr lang="he-IL" sz="2400" dirty="0">
                <a:latin typeface="Fb Trampolina" panose="02020503050405020304" pitchFamily="18" charset="-79"/>
                <a:cs typeface="Fb Trampolina" panose="02020503050405020304" pitchFamily="18" charset="-79"/>
              </a:rPr>
              <a:t>מעגלי </a:t>
            </a:r>
            <a:r>
              <a:rPr lang="he-IL" sz="2400" dirty="0" err="1">
                <a:latin typeface="Fb Trampolina" panose="02020503050405020304" pitchFamily="18" charset="-79"/>
                <a:cs typeface="Fb Trampolina" panose="02020503050405020304" pitchFamily="18" charset="-79"/>
              </a:rPr>
              <a:t>א.ב.י</a:t>
            </a:r>
            <a:endParaRPr lang="he-IL" sz="2400" dirty="0">
              <a:latin typeface="Fb Trampolina" panose="02020503050405020304" pitchFamily="18" charset="-79"/>
              <a:cs typeface="Fb Trampolina" panose="02020503050405020304" pitchFamily="18" charset="-79"/>
            </a:endParaRPr>
          </a:p>
          <a:p>
            <a:pPr marL="914400" lvl="1" indent="-457200" algn="r" rtl="1">
              <a:buFont typeface="Wingdings" panose="05000000000000000000" pitchFamily="2" charset="2"/>
              <a:buChar char="§"/>
            </a:pPr>
            <a:r>
              <a:rPr lang="he-IL" sz="2400" dirty="0">
                <a:latin typeface="Fb Trampolina" panose="02020503050405020304" pitchFamily="18" charset="-79"/>
                <a:cs typeface="Fb Trampolina" panose="02020503050405020304" pitchFamily="18" charset="-79"/>
              </a:rPr>
              <a:t>יוגה</a:t>
            </a:r>
          </a:p>
          <a:p>
            <a:pPr marL="914400" lvl="1" indent="-457200" algn="r" rtl="1">
              <a:buFont typeface="Wingdings" panose="05000000000000000000" pitchFamily="2" charset="2"/>
              <a:buChar char="§"/>
            </a:pPr>
            <a:r>
              <a:rPr lang="he-IL" sz="2400" dirty="0" err="1">
                <a:latin typeface="Fb Trampolina" panose="02020503050405020304" pitchFamily="18" charset="-79"/>
                <a:cs typeface="Fb Trampolina" panose="02020503050405020304" pitchFamily="18" charset="-79"/>
              </a:rPr>
              <a:t>מיינדפולנס</a:t>
            </a:r>
            <a:r>
              <a:rPr lang="he-IL" sz="2400" dirty="0">
                <a:latin typeface="Fb Trampolina" panose="02020503050405020304" pitchFamily="18" charset="-79"/>
                <a:cs typeface="Fb Trampolina" panose="02020503050405020304" pitchFamily="18" charset="-79"/>
              </a:rPr>
              <a:t> </a:t>
            </a:r>
          </a:p>
          <a:p>
            <a:pPr marL="914400" lvl="1" indent="-457200" algn="r" rtl="1">
              <a:buFont typeface="Wingdings" panose="05000000000000000000" pitchFamily="2" charset="2"/>
              <a:buChar char="§"/>
            </a:pPr>
            <a:r>
              <a:rPr lang="he-IL" sz="2400" dirty="0">
                <a:latin typeface="Fb Trampolina" panose="02020503050405020304" pitchFamily="18" charset="-79"/>
                <a:cs typeface="Fb Trampolina" panose="02020503050405020304" pitchFamily="18" charset="-79"/>
              </a:rPr>
              <a:t>מידע אמין על מין </a:t>
            </a:r>
          </a:p>
          <a:p>
            <a:pPr marL="914400" lvl="1" indent="-457200" algn="r" rtl="1">
              <a:buFont typeface="Wingdings" panose="05000000000000000000" pitchFamily="2" charset="2"/>
              <a:buChar char="§"/>
            </a:pPr>
            <a:r>
              <a:rPr lang="he-IL" sz="2400" dirty="0" err="1">
                <a:latin typeface="Fb Trampolina" panose="02020503050405020304" pitchFamily="18" charset="-79"/>
                <a:cs typeface="Fb Trampolina" panose="02020503050405020304" pitchFamily="18" charset="-79"/>
              </a:rPr>
              <a:t>סייפסקול</a:t>
            </a:r>
            <a:r>
              <a:rPr lang="he-IL" sz="2400" dirty="0">
                <a:latin typeface="Fb Trampolina" panose="02020503050405020304" pitchFamily="18" charset="-79"/>
                <a:cs typeface="Fb Trampolina" panose="02020503050405020304" pitchFamily="18" charset="-79"/>
              </a:rPr>
              <a:t>.</a:t>
            </a:r>
          </a:p>
          <a:p>
            <a:pPr marL="914400" lvl="1" indent="-457200" algn="r" rtl="1">
              <a:buFont typeface="Wingdings" panose="05000000000000000000" pitchFamily="2" charset="2"/>
              <a:buChar char="§"/>
            </a:pPr>
            <a:r>
              <a:rPr lang="he-IL" sz="2400" dirty="0">
                <a:latin typeface="Fb Trampolina" panose="02020503050405020304" pitchFamily="18" charset="-79"/>
                <a:cs typeface="Fb Trampolina" panose="02020503050405020304" pitchFamily="18" charset="-79"/>
              </a:rPr>
              <a:t>ואהבת.</a:t>
            </a:r>
          </a:p>
          <a:p>
            <a:pPr marL="914400" lvl="1" indent="-457200" algn="r" rtl="1">
              <a:buFont typeface="Wingdings" panose="05000000000000000000" pitchFamily="2" charset="2"/>
              <a:buChar char="§"/>
            </a:pPr>
            <a:r>
              <a:rPr lang="en-US" sz="2400" dirty="0">
                <a:cs typeface="Fb Trampolina" panose="02020503050405020304" pitchFamily="18" charset="-79"/>
              </a:rPr>
              <a:t>MIND UP</a:t>
            </a:r>
            <a:endParaRPr lang="he-IL" sz="2400" dirty="0">
              <a:cs typeface="Fb Trampolina" panose="02020503050405020304" pitchFamily="18" charset="-79"/>
            </a:endParaRPr>
          </a:p>
          <a:p>
            <a:endParaRPr lang="he-IL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73BA18A1-FB50-4FE4-B729-182A279C49AE}"/>
              </a:ext>
            </a:extLst>
          </p:cNvPr>
          <p:cNvSpPr txBox="1"/>
          <p:nvPr/>
        </p:nvSpPr>
        <p:spPr>
          <a:xfrm>
            <a:off x="-481624" y="3032004"/>
            <a:ext cx="420238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b="1" dirty="0">
                <a:solidFill>
                  <a:srgbClr val="865CA7"/>
                </a:solidFill>
                <a:latin typeface="Fb Trampolina" panose="02020503050405020304" pitchFamily="18" charset="-79"/>
                <a:cs typeface="Fb Trampolina" panose="02020503050405020304" pitchFamily="18" charset="-79"/>
              </a:rPr>
              <a:t>תמיכה לימודית ורגשית:</a:t>
            </a:r>
          </a:p>
          <a:p>
            <a:pPr marL="914400" lvl="1" indent="-457200" algn="r" rtl="1">
              <a:buFont typeface="Wingdings" panose="05000000000000000000" pitchFamily="2" charset="2"/>
              <a:buChar char="§"/>
            </a:pPr>
            <a:r>
              <a:rPr lang="he-IL" sz="2400" dirty="0">
                <a:latin typeface="Fb Trampolina" panose="02020503050405020304" pitchFamily="18" charset="-79"/>
                <a:cs typeface="Fb Trampolina" panose="02020503050405020304" pitchFamily="18" charset="-79"/>
              </a:rPr>
              <a:t>רינה </a:t>
            </a:r>
          </a:p>
          <a:p>
            <a:pPr marL="914400" lvl="1" indent="-457200" algn="r" rtl="1">
              <a:buFont typeface="Wingdings" panose="05000000000000000000" pitchFamily="2" charset="2"/>
              <a:buChar char="§"/>
            </a:pPr>
            <a:r>
              <a:rPr lang="he-IL" sz="2400" dirty="0" err="1">
                <a:latin typeface="Fb Trampolina" panose="02020503050405020304" pitchFamily="18" charset="-79"/>
                <a:cs typeface="Fb Trampolina" panose="02020503050405020304" pitchFamily="18" charset="-79"/>
              </a:rPr>
              <a:t>גוגי</a:t>
            </a:r>
            <a:r>
              <a:rPr lang="he-IL" sz="2400" dirty="0">
                <a:latin typeface="Fb Trampolina" panose="02020503050405020304" pitchFamily="18" charset="-79"/>
                <a:cs typeface="Fb Trampolina" panose="02020503050405020304" pitchFamily="18" charset="-79"/>
              </a:rPr>
              <a:t> </a:t>
            </a:r>
          </a:p>
          <a:p>
            <a:pPr marL="914400" lvl="1" indent="-457200" algn="r" rtl="1">
              <a:buFont typeface="Wingdings" panose="05000000000000000000" pitchFamily="2" charset="2"/>
              <a:buChar char="§"/>
            </a:pPr>
            <a:r>
              <a:rPr lang="he-IL" sz="2400" dirty="0">
                <a:latin typeface="Fb Trampolina" panose="02020503050405020304" pitchFamily="18" charset="-79"/>
                <a:cs typeface="Fb Trampolina" panose="02020503050405020304" pitchFamily="18" charset="-79"/>
              </a:rPr>
              <a:t>קרב מגע</a:t>
            </a:r>
          </a:p>
          <a:p>
            <a:pPr marL="914400" lvl="1" indent="-457200" algn="r" rtl="1">
              <a:buFont typeface="Wingdings" panose="05000000000000000000" pitchFamily="2" charset="2"/>
              <a:buChar char="§"/>
            </a:pPr>
            <a:r>
              <a:rPr lang="he-IL" sz="2400" dirty="0">
                <a:latin typeface="Fb Trampolina" panose="02020503050405020304" pitchFamily="18" charset="-79"/>
                <a:cs typeface="Fb Trampolina" panose="02020503050405020304" pitchFamily="18" charset="-79"/>
              </a:rPr>
              <a:t>חקלאות, אילוף כלבים.</a:t>
            </a:r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91561740-6082-48CD-81AC-17354D4FDB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121" y="5936114"/>
            <a:ext cx="4982625" cy="3350192"/>
          </a:xfrm>
          <a:prstGeom prst="rect">
            <a:avLst/>
          </a:prstGeom>
        </p:spPr>
      </p:pic>
      <p:sp>
        <p:nvSpPr>
          <p:cNvPr id="2" name="Rectangle 10">
            <a:extLst>
              <a:ext uri="{FF2B5EF4-FFF2-40B4-BE49-F238E27FC236}">
                <a16:creationId xmlns:a16="http://schemas.microsoft.com/office/drawing/2014/main" id="{9DCF3A53-408C-0E54-B792-220CFC7F6900}"/>
              </a:ext>
            </a:extLst>
          </p:cNvPr>
          <p:cNvSpPr>
            <a:spLocks noGrp="1" noChangeArrowheads="1"/>
          </p:cNvSpPr>
          <p:nvPr/>
        </p:nvSpPr>
        <p:spPr>
          <a:xfrm>
            <a:off x="1395023" y="859270"/>
            <a:ext cx="9144000" cy="13026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altLang="en-US" sz="10000" dirty="0">
                <a:solidFill>
                  <a:srgbClr val="5B9BD5"/>
                </a:solidFill>
                <a:latin typeface="+mn-lt"/>
                <a:cs typeface="Fb Trampolina" panose="02020503050405020304" pitchFamily="18" charset="-79"/>
              </a:rPr>
              <a:t>S</a:t>
            </a:r>
            <a:r>
              <a:rPr lang="en-US" altLang="en-US" sz="10000" dirty="0">
                <a:latin typeface="+mn-lt"/>
                <a:cs typeface="Fb Trampolina" panose="02020503050405020304" pitchFamily="18" charset="-79"/>
              </a:rPr>
              <a:t>.</a:t>
            </a:r>
            <a:r>
              <a:rPr lang="en-US" altLang="en-US" sz="10000" dirty="0">
                <a:solidFill>
                  <a:srgbClr val="835EA4"/>
                </a:solidFill>
                <a:latin typeface="+mn-lt"/>
                <a:cs typeface="Fb Trampolina" panose="02020503050405020304" pitchFamily="18" charset="-79"/>
              </a:rPr>
              <a:t>E</a:t>
            </a:r>
            <a:r>
              <a:rPr lang="en-US" altLang="en-US" sz="10000" dirty="0">
                <a:latin typeface="+mn-lt"/>
                <a:cs typeface="Fb Trampolina" panose="02020503050405020304" pitchFamily="18" charset="-79"/>
              </a:rPr>
              <a:t>.</a:t>
            </a:r>
            <a:r>
              <a:rPr lang="en-US" altLang="en-US" sz="10000" dirty="0">
                <a:solidFill>
                  <a:srgbClr val="73D1F5"/>
                </a:solidFill>
                <a:latin typeface="+mn-lt"/>
                <a:cs typeface="Fb Trampolina" panose="02020503050405020304" pitchFamily="18" charset="-79"/>
              </a:rPr>
              <a:t>L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A4FD923-9071-F3FC-5431-4D70BC2A911C}"/>
              </a:ext>
            </a:extLst>
          </p:cNvPr>
          <p:cNvSpPr txBox="1">
            <a:spLocks noChangeArrowheads="1"/>
          </p:cNvSpPr>
          <p:nvPr/>
        </p:nvSpPr>
        <p:spPr>
          <a:xfrm>
            <a:off x="3518767" y="1478020"/>
            <a:ext cx="2711624" cy="8730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en-US" sz="3000" dirty="0">
                <a:solidFill>
                  <a:srgbClr val="2380C5"/>
                </a:solidFill>
                <a:latin typeface="+mn-lt"/>
                <a:cs typeface="Fb Trampolina" panose="02020503050405020304" pitchFamily="18" charset="-79"/>
              </a:rPr>
              <a:t>SOCIAL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71F604D3-B4BF-92CF-D32C-C0D632817ED8}"/>
              </a:ext>
            </a:extLst>
          </p:cNvPr>
          <p:cNvSpPr txBox="1">
            <a:spLocks noChangeArrowheads="1"/>
          </p:cNvSpPr>
          <p:nvPr/>
        </p:nvSpPr>
        <p:spPr>
          <a:xfrm>
            <a:off x="4732567" y="1482244"/>
            <a:ext cx="3528392" cy="8730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en-US" sz="3000" dirty="0">
                <a:solidFill>
                  <a:srgbClr val="835EA4"/>
                </a:solidFill>
                <a:latin typeface="+mn-lt"/>
                <a:cs typeface="Fb Trampolina" panose="02020503050405020304" pitchFamily="18" charset="-79"/>
              </a:rPr>
              <a:t>EMOTIONAL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54133B56-FB6A-CC11-9B35-0958EA75CD75}"/>
              </a:ext>
            </a:extLst>
          </p:cNvPr>
          <p:cNvSpPr txBox="1">
            <a:spLocks noChangeArrowheads="1"/>
          </p:cNvSpPr>
          <p:nvPr/>
        </p:nvSpPr>
        <p:spPr>
          <a:xfrm>
            <a:off x="6734605" y="1482245"/>
            <a:ext cx="3528392" cy="8730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en-US" sz="3000" dirty="0">
                <a:solidFill>
                  <a:srgbClr val="73D1F5"/>
                </a:solidFill>
                <a:latin typeface="+mn-lt"/>
                <a:cs typeface="Fb Trampolina" panose="02020503050405020304" pitchFamily="18" charset="-79"/>
              </a:rPr>
              <a:t>LEARNING</a:t>
            </a:r>
          </a:p>
        </p:txBody>
      </p:sp>
      <p:graphicFrame>
        <p:nvGraphicFramePr>
          <p:cNvPr id="10" name="טבלה 10">
            <a:extLst>
              <a:ext uri="{FF2B5EF4-FFF2-40B4-BE49-F238E27FC236}">
                <a16:creationId xmlns:a16="http://schemas.microsoft.com/office/drawing/2014/main" id="{E004AC7A-A1CA-ED6D-388C-E60EFED8EE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91972"/>
              </p:ext>
            </p:extLst>
          </p:nvPr>
        </p:nvGraphicFramePr>
        <p:xfrm>
          <a:off x="4052898" y="3944289"/>
          <a:ext cx="4887730" cy="25958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60274">
                  <a:extLst>
                    <a:ext uri="{9D8B030D-6E8A-4147-A177-3AD203B41FA5}">
                      <a16:colId xmlns:a16="http://schemas.microsoft.com/office/drawing/2014/main" val="3030067970"/>
                    </a:ext>
                  </a:extLst>
                </a:gridCol>
                <a:gridCol w="1724100">
                  <a:extLst>
                    <a:ext uri="{9D8B030D-6E8A-4147-A177-3AD203B41FA5}">
                      <a16:colId xmlns:a16="http://schemas.microsoft.com/office/drawing/2014/main" val="4123113363"/>
                    </a:ext>
                  </a:extLst>
                </a:gridCol>
                <a:gridCol w="2003356">
                  <a:extLst>
                    <a:ext uri="{9D8B030D-6E8A-4147-A177-3AD203B41FA5}">
                      <a16:colId xmlns:a16="http://schemas.microsoft.com/office/drawing/2014/main" val="23280990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dirty="0">
                          <a:solidFill>
                            <a:srgbClr val="875CA7"/>
                          </a:solidFill>
                        </a:rPr>
                        <a:t>שכבה</a:t>
                      </a:r>
                    </a:p>
                  </a:txBody>
                  <a:tcPr>
                    <a:solidFill>
                      <a:srgbClr val="74D1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875CA7"/>
                          </a:solidFill>
                        </a:rPr>
                        <a:t>העשרות</a:t>
                      </a:r>
                    </a:p>
                  </a:txBody>
                  <a:tcPr>
                    <a:solidFill>
                      <a:srgbClr val="74D1F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803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שכבת 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ואהבת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err="1"/>
                        <a:t>מיינדפולנס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72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שכבת 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ואהבת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err="1"/>
                        <a:t>מיינדפולנס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196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שכבת 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he-IL" dirty="0"/>
                        <a:t>יוגה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נבדקת תכנית נוספת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08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שכבת 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יוגה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מעגלי .</a:t>
                      </a:r>
                      <a:r>
                        <a:rPr lang="he-IL" dirty="0" err="1"/>
                        <a:t>אב.י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399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שכבת 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מצמיחים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864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שכבת 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מידע אמין על מין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ימאות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024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7530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05340" y="1276743"/>
            <a:ext cx="497283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sz="4000" dirty="0">
                <a:solidFill>
                  <a:srgbClr val="865CA6"/>
                </a:solidFill>
                <a:latin typeface="Fb Trampolina" panose="02020503050405020304" pitchFamily="18" charset="-79"/>
                <a:cs typeface="Fb Trampolina" panose="02020503050405020304" pitchFamily="18" charset="-79"/>
              </a:rPr>
              <a:t>תקשורת עם הצוות החינוכי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8918DDF0-8A59-14CC-E4DF-6D5598321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977" y="2463387"/>
            <a:ext cx="9496423" cy="369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97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7926" y="1276743"/>
            <a:ext cx="4660250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sz="4000" dirty="0">
                <a:solidFill>
                  <a:srgbClr val="865CA6"/>
                </a:solidFill>
                <a:latin typeface="Fb Trampolina" panose="02020503050405020304" pitchFamily="18" charset="-79"/>
                <a:cs typeface="Fb Trampolina" panose="02020503050405020304" pitchFamily="18" charset="-79"/>
              </a:rPr>
              <a:t>50 שנים לבית ספר "ארן"</a:t>
            </a: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37EF29BB-7A63-64E9-DD40-A7CDCE67A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895" y="2234684"/>
            <a:ext cx="6628210" cy="407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85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10708" y="1336119"/>
            <a:ext cx="3770584" cy="209288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sz="4000" dirty="0">
                <a:solidFill>
                  <a:srgbClr val="865CA6"/>
                </a:solidFill>
                <a:latin typeface="Fb Trampolina" panose="02020503050405020304" pitchFamily="18" charset="-79"/>
                <a:cs typeface="Fb Trampolina" panose="02020503050405020304" pitchFamily="18" charset="-79"/>
              </a:rPr>
              <a:t>חינוך מיוחד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he-IL" sz="3000" dirty="0">
                <a:latin typeface="Fb Trampolina" panose="02020503050405020304" pitchFamily="18" charset="-79"/>
                <a:cs typeface="Fb Trampolina" panose="02020503050405020304" pitchFamily="18" charset="-79"/>
              </a:rPr>
              <a:t>כיתות </a:t>
            </a:r>
            <a:r>
              <a:rPr lang="he-IL" sz="3000" dirty="0" err="1">
                <a:latin typeface="Fb Trampolina" panose="02020503050405020304" pitchFamily="18" charset="-79"/>
                <a:cs typeface="Fb Trampolina" panose="02020503050405020304" pitchFamily="18" charset="-79"/>
              </a:rPr>
              <a:t>חנ״מ</a:t>
            </a:r>
            <a:endParaRPr lang="he-IL" sz="3000" dirty="0">
              <a:latin typeface="Fb Trampolina" panose="02020503050405020304" pitchFamily="18" charset="-79"/>
              <a:cs typeface="Fb Trampolina" panose="02020503050405020304" pitchFamily="18" charset="-79"/>
            </a:endParaRP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he-IL" sz="3000" dirty="0">
                <a:latin typeface="Fb Trampolina" panose="02020503050405020304" pitchFamily="18" charset="-79"/>
                <a:cs typeface="Fb Trampolina" panose="02020503050405020304" pitchFamily="18" charset="-79"/>
              </a:rPr>
              <a:t>תלמידים דיפרנציאלים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he-IL" sz="3000" dirty="0">
                <a:latin typeface="Fb Trampolina" panose="02020503050405020304" pitchFamily="18" charset="-79"/>
                <a:cs typeface="Fb Trampolina" panose="02020503050405020304" pitchFamily="18" charset="-79"/>
              </a:rPr>
              <a:t>שילוב קהילה</a:t>
            </a:r>
          </a:p>
        </p:txBody>
      </p:sp>
    </p:spTree>
    <p:extLst>
      <p:ext uri="{BB962C8B-B14F-4D97-AF65-F5344CB8AC3E}">
        <p14:creationId xmlns:p14="http://schemas.microsoft.com/office/powerpoint/2010/main" val="3814025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3300" y="982805"/>
            <a:ext cx="3565400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6000" b="1" dirty="0">
                <a:solidFill>
                  <a:srgbClr val="865CA6"/>
                </a:solidFill>
                <a:latin typeface="Fb Trampolina" panose="02020503050405020304" pitchFamily="18" charset="-79"/>
                <a:cs typeface="Fb Trampolina" panose="02020503050405020304" pitchFamily="18" charset="-79"/>
              </a:rPr>
              <a:t>הנהגת הורים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85F97AEF-4604-4438-B1C1-E9CDCDFE6EEB}"/>
              </a:ext>
            </a:extLst>
          </p:cNvPr>
          <p:cNvSpPr txBox="1"/>
          <p:nvPr/>
        </p:nvSpPr>
        <p:spPr>
          <a:xfrm>
            <a:off x="6272011" y="2202287"/>
            <a:ext cx="4778062" cy="29546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b="1" u="sng" dirty="0">
                <a:solidFill>
                  <a:srgbClr val="865CA6"/>
                </a:solidFill>
              </a:rPr>
              <a:t>ועדות הנהגת הורים: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ועדת תלן.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ועדת  צהרון.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ועדת אקלים.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ועדת ארועים.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ועדת הכלה (שילוב של כיתות קטנות עם רגילות).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ועדת בטיחות.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ועדת קהילה.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ועדת "נימי שרותימי".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ועדת טלפונים טיפשים.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38A3DDB5-338A-435C-A8F7-2FA9A8C92DED}"/>
              </a:ext>
            </a:extLst>
          </p:cNvPr>
          <p:cNvSpPr txBox="1"/>
          <p:nvPr/>
        </p:nvSpPr>
        <p:spPr>
          <a:xfrm>
            <a:off x="0" y="2202287"/>
            <a:ext cx="5278191" cy="29546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b="1" u="sng" dirty="0">
                <a:solidFill>
                  <a:srgbClr val="875CA7"/>
                </a:solidFill>
              </a:rPr>
              <a:t>פעילויות שנתיות: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למד ערבים זה לזה.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שוק "ארן".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 err="1"/>
              <a:t>אקסלרטור</a:t>
            </a:r>
            <a:r>
              <a:rPr lang="he-IL" dirty="0"/>
              <a:t>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תכנית כלכלית.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שעת קוד.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נטיעת עצים.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האוצר האבוד.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משלוח מנות לבתי אבות בפורים.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נווה חנה.</a:t>
            </a:r>
          </a:p>
        </p:txBody>
      </p:sp>
      <p:pic>
        <p:nvPicPr>
          <p:cNvPr id="1026" name="Picture 2" descr="PTA / Volunteer Application">
            <a:extLst>
              <a:ext uri="{FF2B5EF4-FFF2-40B4-BE49-F238E27FC236}">
                <a16:creationId xmlns:a16="http://schemas.microsoft.com/office/drawing/2014/main" id="{02898B82-7715-419B-ABA4-9A7999492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707" y="4403766"/>
            <a:ext cx="2454234" cy="245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740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3240</TotalTime>
  <Words>258</Words>
  <Application>Microsoft Office PowerPoint</Application>
  <PresentationFormat>מסך רחב</PresentationFormat>
  <Paragraphs>81</Paragraphs>
  <Slides>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3" baseType="lpstr">
      <vt:lpstr>Calibri Light</vt:lpstr>
      <vt:lpstr>Calibri</vt:lpstr>
      <vt:lpstr>Wingdings</vt:lpstr>
      <vt:lpstr>Fb Trampolina</vt:lpstr>
      <vt:lpstr>Arial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‏‏משתמש Windows</dc:creator>
  <cp:lastModifiedBy>רפאל גברילוב</cp:lastModifiedBy>
  <cp:revision>56</cp:revision>
  <dcterms:created xsi:type="dcterms:W3CDTF">2020-08-29T07:49:24Z</dcterms:created>
  <dcterms:modified xsi:type="dcterms:W3CDTF">2022-11-07T09:00:48Z</dcterms:modified>
</cp:coreProperties>
</file>